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Lst>
  <p:notesMasterIdLst>
    <p:notesMasterId r:id="rId45"/>
  </p:notesMasterIdLst>
  <p:handoutMasterIdLst>
    <p:handoutMasterId r:id="rId46"/>
  </p:handoutMasterIdLst>
  <p:sldIdLst>
    <p:sldId id="1719" r:id="rId5"/>
    <p:sldId id="1780" r:id="rId6"/>
    <p:sldId id="1684" r:id="rId7"/>
    <p:sldId id="1827" r:id="rId8"/>
    <p:sldId id="1829" r:id="rId9"/>
    <p:sldId id="1830" r:id="rId10"/>
    <p:sldId id="1831" r:id="rId11"/>
    <p:sldId id="1832" r:id="rId12"/>
    <p:sldId id="1833" r:id="rId13"/>
    <p:sldId id="1834" r:id="rId14"/>
    <p:sldId id="1835" r:id="rId15"/>
    <p:sldId id="1836" r:id="rId16"/>
    <p:sldId id="1837" r:id="rId17"/>
    <p:sldId id="1842" r:id="rId18"/>
    <p:sldId id="1843" r:id="rId19"/>
    <p:sldId id="1844" r:id="rId20"/>
    <p:sldId id="1845" r:id="rId21"/>
    <p:sldId id="1846" r:id="rId22"/>
    <p:sldId id="1838" r:id="rId23"/>
    <p:sldId id="1847" r:id="rId24"/>
    <p:sldId id="1848" r:id="rId25"/>
    <p:sldId id="1849" r:id="rId26"/>
    <p:sldId id="1839" r:id="rId27"/>
    <p:sldId id="1850" r:id="rId28"/>
    <p:sldId id="1852" r:id="rId29"/>
    <p:sldId id="1854" r:id="rId30"/>
    <p:sldId id="1856" r:id="rId31"/>
    <p:sldId id="1857" r:id="rId32"/>
    <p:sldId id="1858" r:id="rId33"/>
    <p:sldId id="1840" r:id="rId34"/>
    <p:sldId id="1860" r:id="rId35"/>
    <p:sldId id="1841" r:id="rId36"/>
    <p:sldId id="1861" r:id="rId37"/>
    <p:sldId id="1862" r:id="rId38"/>
    <p:sldId id="1751" r:id="rId39"/>
    <p:sldId id="1804" r:id="rId40"/>
    <p:sldId id="1864" r:id="rId41"/>
    <p:sldId id="1767" r:id="rId42"/>
    <p:sldId id="1786" r:id="rId43"/>
    <p:sldId id="1701"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0E25C94-6EA2-4410-A304-C24E7C6C4BE4}">
          <p14:sldIdLst>
            <p14:sldId id="1719"/>
          </p14:sldIdLst>
        </p14:section>
        <p14:section name="Agenda" id="{230AE70A-953D-41DF-AE56-C97AE8F82AC2}">
          <p14:sldIdLst>
            <p14:sldId id="1780"/>
          </p14:sldIdLst>
        </p14:section>
        <p14:section name="Introduction" id="{19D12FB4-DB37-4AF3-B5D9-3605B0C92F01}">
          <p14:sldIdLst>
            <p14:sldId id="1684"/>
            <p14:sldId id="1827"/>
            <p14:sldId id="1829"/>
            <p14:sldId id="1830"/>
            <p14:sldId id="1831"/>
            <p14:sldId id="1832"/>
            <p14:sldId id="1833"/>
            <p14:sldId id="1834"/>
            <p14:sldId id="1835"/>
            <p14:sldId id="1836"/>
          </p14:sldIdLst>
        </p14:section>
        <p14:section name="Options" id="{0D0F3C6A-1AA3-4ECF-A9F8-D6A6FF68FABD}">
          <p14:sldIdLst>
            <p14:sldId id="1837"/>
            <p14:sldId id="1842"/>
            <p14:sldId id="1843"/>
            <p14:sldId id="1844"/>
            <p14:sldId id="1845"/>
            <p14:sldId id="1846"/>
          </p14:sldIdLst>
        </p14:section>
        <p14:section name="Concepts" id="{FBE1E981-FA41-4619-85C2-5E7777718C94}">
          <p14:sldIdLst>
            <p14:sldId id="1838"/>
            <p14:sldId id="1847"/>
            <p14:sldId id="1848"/>
            <p14:sldId id="1849"/>
          </p14:sldIdLst>
        </p14:section>
        <p14:section name="Best practice" id="{FB3BA8AC-D74E-4DDC-A7DD-526EBEB98DF8}">
          <p14:sldIdLst>
            <p14:sldId id="1839"/>
            <p14:sldId id="1850"/>
            <p14:sldId id="1852"/>
            <p14:sldId id="1854"/>
            <p14:sldId id="1856"/>
            <p14:sldId id="1857"/>
            <p14:sldId id="1858"/>
          </p14:sldIdLst>
        </p14:section>
        <p14:section name="Integration" id="{EA83A182-FA89-44CD-B3C5-31DB2816438B}">
          <p14:sldIdLst>
            <p14:sldId id="1840"/>
            <p14:sldId id="1860"/>
          </p14:sldIdLst>
        </p14:section>
        <p14:section name="Teams" id="{07E9756B-7F90-4640-B95D-B4EDE87A9F0A}">
          <p14:sldIdLst>
            <p14:sldId id="1841"/>
            <p14:sldId id="1861"/>
            <p14:sldId id="1862"/>
          </p14:sldIdLst>
        </p14:section>
        <p14:section name="Group Exercise" id="{ED9C13C6-D8C2-4B1E-8B69-B6E32590009F}">
          <p14:sldIdLst>
            <p14:sldId id="1751"/>
            <p14:sldId id="1804"/>
            <p14:sldId id="1864"/>
          </p14:sldIdLst>
        </p14:section>
        <p14:section name="Summary" id="{45B9AF6F-72D8-47F2-83E0-51A3C8C13093}">
          <p14:sldIdLst>
            <p14:sldId id="1767"/>
          </p14:sldIdLst>
        </p14:section>
        <p14:section name="End" id="{DC2B1AA7-A947-4010-B61D-34CE0970E46B}">
          <p14:sldIdLst>
            <p14:sldId id="1786"/>
            <p14:sldId id="17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5" autoAdjust="0"/>
    <p:restoredTop sz="76269" autoAdjust="0"/>
  </p:normalViewPr>
  <p:slideViewPr>
    <p:cSldViewPr snapToGrid="0">
      <p:cViewPr varScale="1">
        <p:scale>
          <a:sx n="87" d="100"/>
          <a:sy n="87" d="100"/>
        </p:scale>
        <p:origin x="108" y="846"/>
      </p:cViewPr>
      <p:guideLst/>
    </p:cSldViewPr>
  </p:slideViewPr>
  <p:outlineViewPr>
    <p:cViewPr>
      <p:scale>
        <a:sx n="33" d="100"/>
        <a:sy n="33" d="100"/>
      </p:scale>
      <p:origin x="0" y="-88974"/>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3:42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3:41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What should the solution architect consider for using chatbots to solve - be creative!</a:t>
            </a:r>
          </a:p>
          <a:p>
            <a:r>
              <a:rPr lang="en-GB" dirty="0"/>
              <a:t>What should the solution architect ensure that the team follows?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0574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A solution architect should consider using chatbots as part of the solution:</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Consider chatbots to replace web forms, including lead generation forms and enquiry forms.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Consider a chatbot to help customers navigate and find a person or information, instead of using a website search.</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Chatbots can be used to redirect enquiries to the right person in the organization – customer service agents or professional services staff.</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are not just for websites. Power Virtual Agents can also be easily deployed to:</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Facebook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Slack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Twilio</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Email</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Mobile apps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If the solution architect does decide to use chatbots, the solution architect will need to ensure that the project team follows the principles and best practices for building chatbots as discussed in the remainder of this module.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2067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Microsoft has defined six principles for the responsible use of AI. As chatbots are AI based services, the solution architect need to keep these in mind when designing chatbots. The </a:t>
            </a:r>
            <a:r>
              <a:rPr lang="en-GB" b="1" dirty="0">
                <a:solidFill>
                  <a:srgbClr val="D4D4D4"/>
                </a:solidFill>
                <a:effectLst/>
                <a:latin typeface="Consolas" panose="020B0609020204030204" pitchFamily="49" charset="0"/>
              </a:rPr>
              <a:t>Transparency</a:t>
            </a:r>
            <a:r>
              <a:rPr lang="en-GB" b="0" dirty="0">
                <a:solidFill>
                  <a:srgbClr val="D4D4D4"/>
                </a:solidFill>
                <a:effectLst/>
                <a:latin typeface="Consolas" panose="020B0609020204030204" pitchFamily="49" charset="0"/>
              </a:rPr>
              <a:t> principle is one of the principles that particularly applies to chatbots.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The Transparency principle is concerned with ensuring that the human understands that they are interacting with a chatbot. When a chatbot conversation is started, the chatbot should clearly state that it is a chatbot. The chatbot should state its purpose and limitations for instance by listing out what the scope of what the bot can answer or do. A chatbot should enable the user to escalate or transfer to a human.</a:t>
            </a:r>
          </a:p>
          <a:p>
            <a:endParaRPr lang="en-GB" b="0" dirty="0">
              <a:solidFill>
                <a:srgbClr val="D4D4D4"/>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Consolas" panose="020B0609020204030204" pitchFamily="49" charset="0"/>
              </a:rPr>
              <a:t>https://www.microsoft.com/ai/responsible-ai</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work well when they are limited solely to their purpose and do not try to be too generic.</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3527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5743">
              <a:spcBef>
                <a:spcPct val="0"/>
              </a:spcBef>
              <a:spcAft>
                <a:spcPct val="35000"/>
              </a:spcAft>
            </a:pPr>
            <a:r>
              <a:rPr lang="en-US" sz="900" dirty="0"/>
              <a:t>Discuss the Microsoft options for chatbots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8638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Microsoft provides many options for building chatbots: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Azure Bot Framework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Azure Bot Composer</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Power Virtual Agents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2321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The Azure Bot Service is part of the Azure Bot Framework, a series of SDKs and tools that allow developers to create and deploy custom bots and virtual assistants using code. The Azure Bot Service is a managed service for developing bots.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bot communicates by receiving messages and sending responses using an Azure Web App to handle the communications. Bots are like web applications; they take requests and return responses. A bot can perform operations like other applications, they can access databases, call APIs to other services, read files, and perform calculations.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The process of receiving a message and sending a response back to the user is known as a "turn". Think how conversations between humans’ work, each person speaks one at a time i.e., in turn. Bots operate the same way, responding to user input in turn.</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developer can connect an Azure Bot Service bot with the Language Understanding Cognitive Service (LUIS) to add language understanding to a bot to allow for a conversational experience. A developer can also enable their bot to use a knowledge base created in QnA Maker.</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An advantage of the Azure Bot Service is that once developers have built bot, the bot can be deployed to one or more channels, such as Facebook or Slack, without having to change the bot’s code. The Azure Bot Service takes care of the communication between these channels and your bots. The Azure Bot Service adapts the messages your bot generates to the format of the channel it is connected to.</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Bots created with the Azure Bot Framework can be integrated with Power Virtual Agent bots.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24798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Bot Framework Composer is a tool to build bots. The Bot Framework Composer uses a visual user interface to create the conversational flow and generate responses. Composer is a recent addition to Azure Bot Services and is the subject of ongoing development to add further features. Bot Framework Composer includes:</a:t>
            </a:r>
          </a:p>
          <a:p>
            <a:endParaRPr lang="en-GB" dirty="0"/>
          </a:p>
          <a:p>
            <a:r>
              <a:rPr lang="en-GB" dirty="0"/>
              <a:t>- A visual editing canvas for conversation flows</a:t>
            </a:r>
          </a:p>
          <a:p>
            <a:r>
              <a:rPr lang="en-GB" dirty="0"/>
              <a:t>- Tools to author and manage language understanding (NLU) and QnA components</a:t>
            </a:r>
          </a:p>
          <a:p>
            <a:r>
              <a:rPr lang="en-GB" dirty="0"/>
              <a:t>- Powerful language generation and templating system</a:t>
            </a:r>
          </a:p>
          <a:p>
            <a:r>
              <a:rPr lang="en-GB" dirty="0"/>
              <a:t>- A ready-to-use bot runtime executable</a:t>
            </a:r>
          </a:p>
          <a:p>
            <a:endParaRPr lang="en-GB" dirty="0"/>
          </a:p>
          <a:p>
            <a:r>
              <a:rPr lang="en-GB" dirty="0"/>
              <a:t>Bot Framework Composer can be used to build bots without the need to write code and supports both LUIS and QnA Maker.</a:t>
            </a:r>
          </a:p>
          <a:p>
            <a:endParaRPr lang="en-GB" dirty="0"/>
          </a:p>
          <a:p>
            <a:r>
              <a:rPr lang="en-GB" dirty="0"/>
              <a:t>There are similarities between Power Virtual Agents and Composer; both provide a no-code authoring canvas for users to build bots. However, there are key differences in the functionality and look of both technologies. For instance, topics in Power Virtual Agents are similar to dialogs in Composer.</a:t>
            </a:r>
          </a:p>
          <a:p>
            <a:endParaRPr lang="en-GB" dirty="0"/>
          </a:p>
          <a:p>
            <a:r>
              <a:rPr lang="en-GB" dirty="0"/>
              <a:t>The Bot Framework Composer is open source and is multi-platform with support for Windows, Linux, and MacOS. </a:t>
            </a:r>
          </a:p>
          <a:p>
            <a:endParaRPr lang="en-GB" dirty="0"/>
          </a:p>
          <a:p>
            <a:r>
              <a:rPr lang="en-GB" dirty="0"/>
              <a:t>Bot makers can use Bot Framework Composer to create custom content and add it to Power Virtual Agents.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9575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QnA Maker is a service that creates a searchable knowledge base from existing documents and websites. This knowledge base contains built in natural language processing. The QnA Maker knowledge base can then be used in bots and other applications to respond to FAQ type questions.</a:t>
            </a:r>
          </a:p>
          <a:p>
            <a:endParaRPr lang="en-GB" dirty="0"/>
          </a:p>
          <a:p>
            <a:r>
              <a:rPr lang="en-GB" dirty="0"/>
              <a:t>QnA Maker does not provide a bot itself, but you can easily generate an Azure Bot Service bot from your QnA Maker knowledge base in a few minutes without writing any code.</a:t>
            </a:r>
          </a:p>
          <a:p>
            <a:endParaRPr lang="en-GB" dirty="0"/>
          </a:p>
          <a:p>
            <a:r>
              <a:rPr lang="en-GB" dirty="0"/>
              <a:t>A knowledge base consists of question-and-answer pairs. You can create the questions and answers in a number of different ways:</a:t>
            </a:r>
          </a:p>
          <a:p>
            <a:endParaRPr lang="en-GB" dirty="0"/>
          </a:p>
          <a:p>
            <a:r>
              <a:rPr lang="en-GB" dirty="0"/>
              <a:t>- Extraction from existing documents.</a:t>
            </a:r>
          </a:p>
          <a:p>
            <a:r>
              <a:rPr lang="en-GB" dirty="0"/>
              <a:t>- Extraction from web pages.</a:t>
            </a:r>
          </a:p>
          <a:p>
            <a:r>
              <a:rPr lang="en-GB" dirty="0"/>
              <a:t>- Manual input.</a:t>
            </a:r>
          </a:p>
          <a:p>
            <a:endParaRPr lang="en-GB" dirty="0"/>
          </a:p>
          <a:p>
            <a:r>
              <a:rPr lang="en-GB" dirty="0"/>
              <a:t>QnA Maker knowledge bases can be integrated with Power Virtual Agent bots with Power Automate.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6928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chatbots are chatbots powered by artificial intelligence (AI) that allow users to focus on more complex and higher-value work while the chatbots themselves handle simple repetitive interactions. With Power Virtual Agents, you can create chatbots using an easy to use, no-code graphical interface from within a web browser.</a:t>
            </a:r>
          </a:p>
          <a:p>
            <a:endParaRPr lang="en-GB" dirty="0"/>
          </a:p>
          <a:p>
            <a:r>
              <a:rPr lang="en-GB" dirty="0"/>
              <a:t>Power Virtual Agents chatbots interact with customers and employees, answer questions, and provide information. You can deploy Power Virtual Agents chatbots to multiple channels, including your own website, Facebook, and Microsoft Teams.</a:t>
            </a:r>
          </a:p>
          <a:p>
            <a:endParaRPr lang="en-GB" dirty="0"/>
          </a:p>
          <a:p>
            <a:r>
              <a:rPr lang="en-GB" dirty="0"/>
              <a:t>Power Virtual Agents chatbots can be created easily without the need for data scientists or developers.</a:t>
            </a:r>
          </a:p>
          <a:p>
            <a:endParaRPr lang="en-GB" dirty="0"/>
          </a:p>
          <a:p>
            <a:r>
              <a:rPr lang="en-GB" dirty="0"/>
              <a:t>Power Virtual Agents is built on top of the Azure Bot Framework and leverages the capabilities of the Bot Framework in a no-code environment.</a:t>
            </a:r>
          </a:p>
          <a:p>
            <a:endParaRPr lang="en-GB" dirty="0"/>
          </a:p>
          <a:p>
            <a:r>
              <a:rPr lang="en-GB" dirty="0"/>
              <a:t>Power Virtual Agents can meet many simple requirements for chatbots, both internal and external. Power Virtual Agents are designed to be built with, or by, Subject Matter Experts (SMEs).</a:t>
            </a:r>
          </a:p>
          <a:p>
            <a:endParaRPr lang="en-GB" dirty="0"/>
          </a:p>
          <a:p>
            <a:r>
              <a:rPr lang="en-GB" dirty="0"/>
              <a:t>Power Virtual Agents are licensed per tenant and are charged based on the number of billed sessions per tenant per month. There is an initial entitlement of 2,000 sessions and additional capacity can be purchased</a:t>
            </a:r>
          </a:p>
          <a:p>
            <a:endParaRPr lang="en-GB" dirty="0"/>
          </a:p>
          <a:p>
            <a:r>
              <a:rPr lang="en-GB" dirty="0"/>
              <a:t>The solution architect needs to determine which bot technology, or combination of technologies to use in the solution. This will depend on the skills available, if there are existing bots already deployed, and the complexity of the bots required.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1674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05829" algn="l" defTabSz="914367" rtl="0" eaLnBrk="1" fontAlgn="auto" latinLnBrk="0" hangingPunct="1">
              <a:lnSpc>
                <a:spcPct val="90000"/>
              </a:lnSpc>
              <a:spcBef>
                <a:spcPts val="0"/>
              </a:spcBef>
              <a:spcAft>
                <a:spcPts val="333"/>
              </a:spcAft>
              <a:buClrTx/>
              <a:buSzTx/>
              <a:buFontTx/>
              <a:buNone/>
              <a:tabLst/>
              <a:defRPr/>
            </a:pPr>
            <a:r>
              <a:rPr lang="en-GB" sz="4800" b="0" dirty="0">
                <a:solidFill>
                  <a:srgbClr val="D4D4D4"/>
                </a:solidFill>
                <a:effectLst/>
                <a:latin typeface="Consolas" panose="020B0609020204030204" pitchFamily="49" charset="0"/>
              </a:rPr>
              <a:t>When creating chatbots there are some import concepts to understand before building your chatbot.</a:t>
            </a:r>
          </a:p>
          <a:p>
            <a:pPr marL="0" lvl="0" indent="-105829">
              <a:buNone/>
            </a:pPr>
            <a:endParaRPr lang="en-US" sz="20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0651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E9178"/>
                </a:solidFill>
                <a:effectLst/>
                <a:latin typeface="Consolas" panose="020B0609020204030204" pitchFamily="49" charset="0"/>
              </a:rPr>
              <a:t>Chatbots are becoming an increasingly important component of business applications. Understanding the capabilities of Power Virtual Agents is required when designing a Microsoft Power Platform solution. </a:t>
            </a:r>
          </a:p>
          <a:p>
            <a:endParaRPr lang="en-GB" b="0" dirty="0">
              <a:solidFill>
                <a:srgbClr val="CE9178"/>
              </a:solidFill>
              <a:effectLst/>
              <a:latin typeface="Consolas" panose="020B0609020204030204" pitchFamily="49" charset="0"/>
            </a:endParaRPr>
          </a:p>
          <a:p>
            <a:r>
              <a:rPr lang="en-GB" b="0" dirty="0">
                <a:solidFill>
                  <a:srgbClr val="CE9178"/>
                </a:solidFill>
                <a:effectLst/>
                <a:latin typeface="Consolas" panose="020B0609020204030204" pitchFamily="49" charset="0"/>
              </a:rPr>
              <a:t>This module is concerned with Power Virtual Agents and its capabilities.</a:t>
            </a:r>
            <a:endParaRPr lang="en-GB" b="0" dirty="0">
              <a:solidFill>
                <a:srgbClr val="D4D4D4"/>
              </a:solidFill>
              <a:effectLst/>
              <a:latin typeface="Consolas" panose="020B0609020204030204" pitchFamily="49" charset="0"/>
            </a:endParaRPr>
          </a:p>
          <a:p>
            <a:endParaRPr lang="en-GB" b="0" dirty="0">
              <a:solidFill>
                <a:srgbClr val="CE9178"/>
              </a:solidFill>
              <a:effectLst/>
              <a:latin typeface="Consolas" panose="020B0609020204030204" pitchFamily="49" charset="0"/>
            </a:endParaRPr>
          </a:p>
          <a:p>
            <a:r>
              <a:rPr lang="en-GB" b="0" dirty="0">
                <a:solidFill>
                  <a:srgbClr val="CE9178"/>
                </a:solidFill>
                <a:effectLst/>
                <a:latin typeface="Consolas" panose="020B0609020204030204" pitchFamily="49" charset="0"/>
              </a:rPr>
              <a:t>In this module, you will: </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Explore options for chatbots and how to choose where to start.</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Explore scenarios for chatbots.</a:t>
            </a:r>
            <a:endParaRPr lang="en-GB" b="0" dirty="0">
              <a:solidFill>
                <a:srgbClr val="D4D4D4"/>
              </a:solidFill>
              <a:effectLst/>
              <a:latin typeface="Consolas" panose="020B0609020204030204" pitchFamily="49" charset="0"/>
            </a:endParaRPr>
          </a:p>
          <a:p>
            <a:r>
              <a:rPr lang="en-GB" b="0" dirty="0">
                <a:solidFill>
                  <a:srgbClr val="CE9178"/>
                </a:solidFill>
                <a:effectLst/>
                <a:latin typeface="Consolas" panose="020B0609020204030204" pitchFamily="49" charset="0"/>
              </a:rPr>
              <a:t>- Understand the components of Power Virtual Agents.</a:t>
            </a:r>
            <a:endParaRPr lang="en-GB" b="0" dirty="0">
              <a:solidFill>
                <a:srgbClr val="D4D4D4"/>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3438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work by identifying the subject that the user is asking about and then having a conversation about that subject.</a:t>
            </a:r>
          </a:p>
          <a:p>
            <a:endParaRPr lang="en-GB" dirty="0"/>
          </a:p>
          <a:p>
            <a:r>
              <a:rPr lang="en-GB" dirty="0"/>
              <a:t>Topics are the main subjects of the conversation. A Power Virtual Agents chatbot can have up to 1,000 topics. Each topic is a separate conversation path. It is the combination of topics in a chatbot that provides a natural conversational flow. You create topics for the tasks or requests that you need your chatbot to respond to.</a:t>
            </a:r>
          </a:p>
          <a:p>
            <a:endParaRPr lang="en-GB" dirty="0"/>
          </a:p>
          <a:p>
            <a:r>
              <a:rPr lang="en-GB" dirty="0"/>
              <a:t>Topics define the purpose of your chatbot and are the first step in authoring your chatbot. A topic has two parts:</a:t>
            </a:r>
          </a:p>
          <a:p>
            <a:endParaRPr lang="en-GB" dirty="0"/>
          </a:p>
          <a:p>
            <a:r>
              <a:rPr lang="en-GB" dirty="0"/>
              <a:t>- Trigger phrases: The keywords, phrases, or utterances that the user will enter</a:t>
            </a:r>
          </a:p>
          <a:p>
            <a:r>
              <a:rPr lang="en-GB" dirty="0"/>
              <a:t>- Conversation nodes: How your bot should respond</a:t>
            </a:r>
          </a:p>
          <a:p>
            <a:endParaRPr lang="en-GB" dirty="0"/>
          </a:p>
          <a:p>
            <a:r>
              <a:rPr lang="en-GB" dirty="0"/>
              <a:t>Each topic has its own conversation flow with the bot. When a bot identifies a trigger for a topic, the conversation for that bot is initiated.</a:t>
            </a:r>
          </a:p>
          <a:p>
            <a:endParaRPr lang="en-GB" dirty="0"/>
          </a:p>
          <a:p>
            <a:r>
              <a:rPr lang="en-GB" dirty="0"/>
              <a:t>The use of the natural language understanding (NLU) model means that in Power Virtual Agents, when you craft trigger phrases for a topic, you only need to provide a few examples, usually in the range of five to ten phrases for a single topic. Shorter trigger phrases are better, and you should aim for two to ten words. You just need to make sure trigger phrases are semantically different: changing a single verb or noun could be enough to expand a topic's coverage. Adding things like new articles (changing or adding 'the' or 'a' or 'an'), changing capitalization, adding contractions (you're or don't), or adding plurals won't improve the triggering because contractions are already accounted for in the natural language understanding model.</a:t>
            </a:r>
          </a:p>
          <a:p>
            <a:endParaRPr lang="en-GB" dirty="0"/>
          </a:p>
          <a:p>
            <a:r>
              <a:rPr lang="en-GB" dirty="0"/>
              <a:t>Many organizations will have procedures, product information, frequently asked questions, and other information in documents or on websites. Power Virtual Agents can extract information and create topics with trigger phrases using the Suggest topics option.</a:t>
            </a:r>
          </a:p>
          <a:p>
            <a:endParaRPr lang="en-GB" dirty="0"/>
          </a:p>
          <a:p>
            <a:r>
              <a:rPr lang="en-GB" dirty="0"/>
              <a:t>If you are using Dynamics 365 Customer Service Insights, you can select the topics from within Customer Service Insights and add the topics and trigger phrases to your Power Virtual Agent chatbot.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60997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attempts to extract information from the phrases entered by the user. This extracted information can be used to control the conversation's path. Power Virtual Agents uses entities to identify information in a textual phrase, for instance, names, dates, and numbers. Your chatbot can then use this information to decide on the appropriate next step in the conversation.</a:t>
            </a:r>
          </a:p>
          <a:p>
            <a:endParaRPr lang="en-GB" dirty="0"/>
          </a:p>
          <a:p>
            <a:r>
              <a:rPr lang="en-GB" dirty="0"/>
              <a:t>Entities are people, places, and things that a chatbot can identify from the phrases entered into a chatbot. Power Virtual Agents includes a set of pre-built entities for the most commonly used objects and you can create custom entities for the domain of the business solution you are building.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62649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Azure Bot Framework separates the logic of the bot from the communication with different services. When you create a bot, the bot is only available for use embedded on websites with the Web Chat channel. You can add channels to your bot to make the bot available on other platforms and services, known as channels.</a:t>
            </a:r>
          </a:p>
          <a:p>
            <a:endParaRPr lang="en-GB" dirty="0"/>
          </a:p>
          <a:p>
            <a:r>
              <a:rPr lang="en-GB" dirty="0"/>
              <a:t>One of the major benefits of the Azure Bot service is that you develop your bot once and connect to multiple channels without needing to change the code for each channel to handle the specific requirements and formats of that channel. The Azure Bot Service takes care of those requirements and converting the formats.</a:t>
            </a:r>
          </a:p>
          <a:p>
            <a:r>
              <a:rPr lang="en-GB" dirty="0"/>
              <a:t>The following channels are available for connection to bots:</a:t>
            </a:r>
          </a:p>
          <a:p>
            <a:endParaRPr lang="en-GB" dirty="0"/>
          </a:p>
          <a:p>
            <a:r>
              <a:rPr lang="en-GB" dirty="0"/>
              <a:t>- Alexa</a:t>
            </a:r>
          </a:p>
          <a:p>
            <a:r>
              <a:rPr lang="en-GB" dirty="0"/>
              <a:t>- Direct Line</a:t>
            </a:r>
          </a:p>
          <a:p>
            <a:r>
              <a:rPr lang="en-GB" dirty="0"/>
              <a:t>- Direct Line Speech</a:t>
            </a:r>
          </a:p>
          <a:p>
            <a:r>
              <a:rPr lang="en-GB" dirty="0"/>
              <a:t>- Email</a:t>
            </a:r>
          </a:p>
          <a:p>
            <a:r>
              <a:rPr lang="en-GB" dirty="0"/>
              <a:t>- Facebook</a:t>
            </a:r>
          </a:p>
          <a:p>
            <a:r>
              <a:rPr lang="en-GB" dirty="0"/>
              <a:t>- GroupMe</a:t>
            </a:r>
          </a:p>
          <a:p>
            <a:r>
              <a:rPr lang="en-GB" dirty="0"/>
              <a:t>- Kik</a:t>
            </a:r>
          </a:p>
          <a:p>
            <a:r>
              <a:rPr lang="en-GB" dirty="0"/>
              <a:t>- Line</a:t>
            </a:r>
          </a:p>
          <a:p>
            <a:r>
              <a:rPr lang="en-GB" dirty="0"/>
              <a:t>- Microsoft Teams</a:t>
            </a:r>
          </a:p>
          <a:p>
            <a:r>
              <a:rPr lang="en-GB" dirty="0"/>
              <a:t>- Skype</a:t>
            </a:r>
          </a:p>
          <a:p>
            <a:r>
              <a:rPr lang="en-GB" dirty="0"/>
              <a:t>- Slack</a:t>
            </a:r>
          </a:p>
          <a:p>
            <a:r>
              <a:rPr lang="en-GB" dirty="0"/>
              <a:t>- Telegram</a:t>
            </a:r>
          </a:p>
          <a:p>
            <a:r>
              <a:rPr lang="en-GB" dirty="0"/>
              <a:t>- Telephone</a:t>
            </a:r>
          </a:p>
          <a:p>
            <a:r>
              <a:rPr lang="en-GB" dirty="0"/>
              <a:t>- Twilio (SMS)</a:t>
            </a:r>
          </a:p>
          <a:p>
            <a:r>
              <a:rPr lang="en-GB" dirty="0"/>
              <a:t>- Web Chat</a:t>
            </a:r>
          </a:p>
          <a:p>
            <a:endParaRPr lang="en-GB" dirty="0"/>
          </a:p>
          <a:p>
            <a:r>
              <a:rPr lang="en-GB" dirty="0"/>
              <a:t>Power Virtual Agents can be deployed to the same channels.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46847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US" sz="2000" dirty="0"/>
              <a:t>Best practice and considerations for deploying Power Virtual Agents</a:t>
            </a:r>
          </a:p>
          <a:p>
            <a:endParaRPr lang="en-GB" sz="4800" b="0" dirty="0">
              <a:solidFill>
                <a:srgbClr val="D4D4D4"/>
              </a:solidFill>
              <a:effectLst/>
              <a:latin typeface="Consolas" panose="020B0609020204030204" pitchFamily="49" charset="0"/>
            </a:endParaRPr>
          </a:p>
          <a:p>
            <a:r>
              <a:rPr lang="en-GB" sz="4800" b="0" dirty="0">
                <a:solidFill>
                  <a:srgbClr val="D4D4D4"/>
                </a:solidFill>
                <a:effectLst/>
                <a:latin typeface="Consolas" panose="020B0609020204030204" pitchFamily="49" charset="0"/>
              </a:rPr>
              <a:t>Chatbots, if used, are a very powerful tool for increasing customer interaction with your solution. A solution architect must ensure that the chatbots are correctly built and meet the requirements.</a:t>
            </a:r>
          </a:p>
          <a:p>
            <a:br>
              <a:rPr lang="en-GB" sz="4800" b="0" dirty="0">
                <a:solidFill>
                  <a:srgbClr val="D4D4D4"/>
                </a:solidFill>
                <a:effectLst/>
                <a:latin typeface="Consolas" panose="020B0609020204030204" pitchFamily="49" charset="0"/>
              </a:rPr>
            </a:br>
            <a:r>
              <a:rPr lang="en-GB" sz="4800" b="0" dirty="0">
                <a:solidFill>
                  <a:srgbClr val="D4D4D4"/>
                </a:solidFill>
                <a:effectLst/>
                <a:latin typeface="Consolas" panose="020B0609020204030204" pitchFamily="49" charset="0"/>
              </a:rPr>
              <a:t>This section contains recommendations around designing and deploying chatbots.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2264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planning a chatbot the solution architect should:</a:t>
            </a:r>
          </a:p>
          <a:p>
            <a:endParaRPr lang="en-GB" dirty="0"/>
          </a:p>
          <a:p>
            <a:r>
              <a:rPr lang="en-GB" dirty="0"/>
              <a:t>- Define the scope of the chatbot</a:t>
            </a:r>
          </a:p>
          <a:p>
            <a:r>
              <a:rPr lang="en-GB" dirty="0"/>
              <a:t>- Define the purpose of the chatbot</a:t>
            </a:r>
          </a:p>
          <a:p>
            <a:r>
              <a:rPr lang="en-GB" dirty="0"/>
              <a:t>- Define which channels the bot will be deployed to</a:t>
            </a:r>
          </a:p>
          <a:p>
            <a:r>
              <a:rPr lang="en-GB" dirty="0"/>
              <a:t>- Define the key metrics and success criteria</a:t>
            </a:r>
          </a:p>
          <a:p>
            <a:r>
              <a:rPr lang="en-GB" dirty="0"/>
              <a:t>- Verify the topics, entities, and conversational flows.</a:t>
            </a:r>
          </a:p>
          <a:p>
            <a:endParaRPr lang="en-GB" dirty="0"/>
          </a:p>
          <a:p>
            <a:r>
              <a:rPr lang="en-GB" dirty="0"/>
              <a:t>A chatbot supports three different types of topic:</a:t>
            </a:r>
          </a:p>
          <a:p>
            <a:endParaRPr lang="en-GB" dirty="0"/>
          </a:p>
          <a:p>
            <a:r>
              <a:rPr lang="en-GB" dirty="0"/>
              <a:t>- Informational</a:t>
            </a:r>
          </a:p>
          <a:p>
            <a:r>
              <a:rPr lang="en-GB" dirty="0"/>
              <a:t>- Tasks</a:t>
            </a:r>
          </a:p>
          <a:p>
            <a:r>
              <a:rPr lang="en-GB" dirty="0"/>
              <a:t>- Troubleshooting</a:t>
            </a:r>
          </a:p>
          <a:p>
            <a:endParaRPr lang="en-GB" dirty="0"/>
          </a:p>
          <a:p>
            <a:r>
              <a:rPr lang="en-GB" dirty="0"/>
              <a:t>A good Power Virtual Agents chatbot will have a high business impact i.e., a high level of traffic, a low level of integration complexity, and will achieve a high  level of conversation completion without the need for escalation to a human agent.</a:t>
            </a:r>
          </a:p>
          <a:p>
            <a:endParaRPr lang="en-GB" dirty="0"/>
          </a:p>
          <a:p>
            <a:r>
              <a:rPr lang="en-GB" dirty="0"/>
              <a:t>A well designed chatbot will have a well defined set of goals. Each topic is linked to a business process and has trigger events, a clear set of rules, a set of documents, and a series of tasks that will be performed.</a:t>
            </a:r>
          </a:p>
          <a:p>
            <a:endParaRPr lang="en-GB" dirty="0"/>
          </a:p>
          <a:p>
            <a:r>
              <a:rPr lang="en-GB" dirty="0"/>
              <a:t>The solution architect may need to provide guidelines for creating topics and trigger phrases for chatbot authors to follow.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0167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Power Virtual Agents, you can hand off conversations to live agents seamlessly and contextually.</a:t>
            </a:r>
          </a:p>
          <a:p>
            <a:endParaRPr lang="en-GB" dirty="0"/>
          </a:p>
          <a:p>
            <a:r>
              <a:rPr lang="en-GB" dirty="0"/>
              <a:t>When you hand off a conversation, you share the full history of the conversation (the context) as well as all user-defined variables. Having access to this context means live agents that are using any connected engagement hub can be notified that a conversation requires a live agent, see the context of the prior conversation, and resume the conversation.</a:t>
            </a:r>
          </a:p>
          <a:p>
            <a:endParaRPr lang="en-GB" dirty="0"/>
          </a:p>
          <a:p>
            <a:r>
              <a:rPr lang="en-GB" dirty="0"/>
              <a:t>You need to have an engagement hub that is being used by live agents, such as Omnichannel for Customer Service, and you need to configure the connection.</a:t>
            </a:r>
          </a:p>
          <a:p>
            <a:endParaRPr lang="en-GB" dirty="0"/>
          </a:p>
          <a:p>
            <a:r>
              <a:rPr lang="en-GB" dirty="0"/>
              <a:t>The solution architect should determine when escalation should occur and how escalation will be handled.</a:t>
            </a:r>
          </a:p>
          <a:p>
            <a:endParaRPr lang="en-GB" dirty="0"/>
          </a:p>
          <a:p>
            <a:r>
              <a:rPr lang="en-GB" dirty="0"/>
              <a:t>Power Virtual Agents chatbots come with telemetry built-in so that you can monitor how your chatbots are being used. Key KPIs are the rates of abandonment and escalation to a human agent. You should monitor your chatbots and change your chatbot to increase its effectiveness.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9753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let you save responses from your users in a conversation so that you can reuse them later in conversations.</a:t>
            </a:r>
          </a:p>
          <a:p>
            <a:endParaRPr lang="en-GB" dirty="0"/>
          </a:p>
          <a:p>
            <a:r>
              <a:rPr lang="en-GB" dirty="0"/>
              <a:t>The response for each question asked in a conversation is stored as a variable. You can then pass the variable to a Power Automate flow or use the variable later in the topic, or even in other topics, to control the questions being asked. For example, you can use a variable to decide to skip a question if you have the information you need at that point.</a:t>
            </a:r>
          </a:p>
          <a:p>
            <a:endParaRPr lang="en-GB" dirty="0"/>
          </a:p>
          <a:p>
            <a:r>
              <a:rPr lang="en-GB" dirty="0"/>
              <a:t>Variables can be defined as either of the following:</a:t>
            </a:r>
          </a:p>
          <a:p>
            <a:endParaRPr lang="en-GB" dirty="0"/>
          </a:p>
          <a:p>
            <a:r>
              <a:rPr lang="en-GB" dirty="0"/>
              <a:t>- Topic: The variable can only be used within its topic.</a:t>
            </a:r>
          </a:p>
          <a:p>
            <a:r>
              <a:rPr lang="en-GB" dirty="0"/>
              <a:t>- Bot: The variables can be used by any topic.</a:t>
            </a:r>
          </a:p>
          <a:p>
            <a:endParaRPr lang="en-GB" dirty="0"/>
          </a:p>
          <a:p>
            <a:r>
              <a:rPr lang="en-GB" dirty="0"/>
              <a:t>The solution architect should encourage the use of variables by chatbot authors to improve conversational flow.</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9453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enable user authentication directly within a Power Virtual Agents bot conversation. User authentication means you can get a user's basic properties such as name and ID in bot variables, but also prompt a user to sign in using an authentication node, retrieve a user token for that user, and then use that token to retrieve the user's information from a back-end system.</a:t>
            </a:r>
          </a:p>
          <a:p>
            <a:endParaRPr lang="en-GB" dirty="0"/>
          </a:p>
          <a:p>
            <a:r>
              <a:rPr lang="en-GB" dirty="0"/>
              <a:t>Power Virtual Agents supports the following authentication providers:</a:t>
            </a:r>
          </a:p>
          <a:p>
            <a:endParaRPr lang="en-GB" dirty="0"/>
          </a:p>
          <a:p>
            <a:r>
              <a:rPr lang="en-GB" dirty="0"/>
              <a:t>- Azure Active Directory.</a:t>
            </a:r>
          </a:p>
          <a:p>
            <a:r>
              <a:rPr lang="en-GB" dirty="0"/>
              <a:t>- Any identity provider that is compliant with the OAuth2 standard e.g., Microsoft Account or Facebook.</a:t>
            </a:r>
          </a:p>
          <a:p>
            <a:endParaRPr lang="en-GB" dirty="0"/>
          </a:p>
          <a:p>
            <a:r>
              <a:rPr lang="en-GB" dirty="0"/>
              <a:t>Power Virtual Agents supports single sign-on (SSO), which means chatbots can sign the user in if they're in to the page where the bot is deployed. You will need to register the web app in Azure Active Directory to enable SSO.</a:t>
            </a:r>
          </a:p>
          <a:p>
            <a:endParaRPr lang="en-GB" dirty="0"/>
          </a:p>
          <a:p>
            <a:r>
              <a:rPr lang="en-GB" dirty="0"/>
              <a:t>The solution architect should determine if authentication is required for bots and the identity provider used. In many situations, the organization may already have identity providers configured in Azure Active Directory. If creating chatbots for Microsoft Teams then this is simple to configure with the "Only for Teams" option, however if creating chatbots for customers you may need to consider Azure B2B and Azure B2C for authentication.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10299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1" dirty="0">
                <a:solidFill>
                  <a:srgbClr val="569CD6"/>
                </a:solidFill>
                <a:effectLst/>
                <a:latin typeface="Consolas" panose="020B0609020204030204" pitchFamily="49" charset="0"/>
              </a:rPr>
              <a:t>Capacity</a:t>
            </a:r>
            <a:endParaRPr lang="en-GB" b="0" dirty="0">
              <a:solidFill>
                <a:srgbClr val="D4D4D4"/>
              </a:solidFill>
              <a:effectLst/>
              <a:latin typeface="Consolas" panose="020B0609020204030204" pitchFamily="49" charset="0"/>
            </a:endParaRPr>
          </a:p>
          <a:p>
            <a:endParaRPr lang="en-GB" dirty="0"/>
          </a:p>
          <a:p>
            <a:r>
              <a:rPr lang="en-GB" dirty="0"/>
              <a:t>When you purchase a Power Virtual Agents license, you gain capacity for the specified number of billed sessions. Power Virtual Agents pools this capacity across the entire tenant.</a:t>
            </a:r>
          </a:p>
          <a:p>
            <a:endParaRPr lang="en-GB" dirty="0"/>
          </a:p>
          <a:p>
            <a:r>
              <a:rPr lang="en-GB" dirty="0"/>
              <a:t>You can monitor how many billed sessions have been used from the Analytics tab in the Power Virtual Agents portal.</a:t>
            </a:r>
          </a:p>
          <a:p>
            <a:endParaRPr lang="en-GB" dirty="0"/>
          </a:p>
          <a:p>
            <a:r>
              <a:rPr lang="en-GB" dirty="0"/>
              <a:t>The solution architect will need to estimate the number of sessions required and ensure that monitoring is implemented to track bot usage and costs.</a:t>
            </a:r>
          </a:p>
          <a:p>
            <a:endParaRPr lang="en-GB" dirty="0"/>
          </a:p>
          <a:p>
            <a:r>
              <a:rPr lang="en-GB" b="1" dirty="0"/>
              <a:t>Rate limits</a:t>
            </a:r>
          </a:p>
          <a:p>
            <a:endParaRPr lang="en-GB" dirty="0"/>
          </a:p>
          <a:p>
            <a:r>
              <a:rPr lang="en-GB" dirty="0"/>
              <a:t>Quotas are applied to chatbots to limit how often messages can be sent to the chatbot. The purpose of quotas is to throttle the service load and protect the service from being overloaded.</a:t>
            </a:r>
          </a:p>
          <a:p>
            <a:endParaRPr lang="en-GB" dirty="0"/>
          </a:p>
          <a:p>
            <a:r>
              <a:rPr lang="en-GB" dirty="0"/>
              <a:t>Quotas for Power Virtual Agents chatbots are defined as requests per minute (RPM). A request is a message from the user to the chatbot, or a message from an Azure Bot Framework Skill, in a single chat session.</a:t>
            </a:r>
          </a:p>
          <a:p>
            <a:endParaRPr lang="en-GB" dirty="0"/>
          </a:p>
          <a:p>
            <a:r>
              <a:rPr lang="en-GB" dirty="0"/>
              <a:t>The Quota is 600 RPM in the North America region and 800 RPM for the rest of the world.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9817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Solutions</a:t>
            </a:r>
          </a:p>
          <a:p>
            <a:endParaRPr lang="en-GB" dirty="0"/>
          </a:p>
          <a:p>
            <a:r>
              <a:rPr lang="en-GB" dirty="0"/>
              <a:t>Power Virtual Agents are solution aware and can be included in solutions and application lifecycle management processes.</a:t>
            </a:r>
          </a:p>
          <a:p>
            <a:endParaRPr lang="en-GB" dirty="0"/>
          </a:p>
          <a:p>
            <a:r>
              <a:rPr lang="en-GB" dirty="0"/>
              <a:t>Bots contain many sub-components, such as Topics, that must all be exported and imported together. You should consider creating segmenting your solution and have bots and their sub-components separate in a separate solution from other components.</a:t>
            </a:r>
          </a:p>
          <a:p>
            <a:endParaRPr lang="en-GB" dirty="0"/>
          </a:p>
          <a:p>
            <a:r>
              <a:rPr lang="en-GB" dirty="0"/>
              <a:t>You can only import and export bots with the Power Virtual Agents web app. The feature is not available in the Power Virtual Agents app in Microsoft Teams.</a:t>
            </a:r>
          </a:p>
          <a:p>
            <a:endParaRPr lang="en-GB" dirty="0"/>
          </a:p>
          <a:p>
            <a:r>
              <a:rPr lang="en-GB" b="1" dirty="0"/>
              <a:t>Deployment</a:t>
            </a:r>
          </a:p>
          <a:p>
            <a:endParaRPr lang="en-GB" dirty="0"/>
          </a:p>
          <a:p>
            <a:r>
              <a:rPr lang="en-GB" dirty="0"/>
              <a:t>Power Virtual Agents are created in a selected environments. You should ensure that you are using the correct environment for development, test, and production purposes when creating chatbots.</a:t>
            </a:r>
          </a:p>
          <a:p>
            <a:endParaRPr lang="en-GB" dirty="0"/>
          </a:p>
          <a:p>
            <a:r>
              <a:rPr lang="en-GB" dirty="0"/>
              <a:t>If you are using skills, then you need to define environment variables for each skill.</a:t>
            </a:r>
          </a:p>
          <a:p>
            <a:endParaRPr lang="en-GB" dirty="0"/>
          </a:p>
          <a:p>
            <a:r>
              <a:rPr lang="en-GB" dirty="0"/>
              <a:t>Post deployment of your bot via a solution there are manual tasks that may need to be performed:</a:t>
            </a:r>
          </a:p>
          <a:p>
            <a:endParaRPr lang="en-GB" dirty="0"/>
          </a:p>
          <a:p>
            <a:r>
              <a:rPr lang="en-GB" dirty="0"/>
              <a:t>- Power Automate cloud flows: Configure any connections for the first time and visit the Power Virtual Agents portal and select the bot.</a:t>
            </a:r>
          </a:p>
          <a:p>
            <a:r>
              <a:rPr lang="en-GB" dirty="0"/>
              <a:t>- Skills: Add the values for the skills’ environment variables.</a:t>
            </a:r>
          </a:p>
          <a:p>
            <a:r>
              <a:rPr lang="en-GB" dirty="0"/>
              <a:t>- End-user authentication: Configure end-user authentication in the bot so it can take actions on the user’s behalf.</a:t>
            </a:r>
          </a:p>
          <a:p>
            <a:r>
              <a:rPr lang="en-GB" dirty="0"/>
              <a:t>- Escalations: Configure external services that hand off bot escalations to a human agent.</a:t>
            </a:r>
          </a:p>
          <a:p>
            <a:r>
              <a:rPr lang="en-GB" dirty="0"/>
              <a:t>- Multichannel: Configure external channels, such as Facebook, and internal non-Power Virtual Agents services, such as Microsoft Teams.</a:t>
            </a:r>
          </a:p>
          <a:p>
            <a:endParaRPr lang="en-GB" dirty="0"/>
          </a:p>
          <a:p>
            <a:r>
              <a:rPr lang="en-GB" dirty="0"/>
              <a:t>The solution architect should ensure that these steps are included in the deployment plan for the solution.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6834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E9178"/>
                </a:solidFill>
                <a:effectLst/>
                <a:latin typeface="Consolas" panose="020B0609020204030204" pitchFamily="49" charset="0"/>
              </a:rPr>
              <a:t>What are Power Virtual Agents and the use cases for chatbots</a:t>
            </a:r>
            <a:endParaRPr lang="en-GB" b="0" dirty="0">
              <a:solidFill>
                <a:srgbClr val="D4D4D4"/>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US" sz="4800" dirty="0"/>
              <a:t>This unit is about integrating Power Virtual Agents with other services</a:t>
            </a:r>
          </a:p>
          <a:p>
            <a:pPr marL="0" lvl="0" indent="-105829">
              <a:buNone/>
            </a:pPr>
            <a:endParaRPr lang="en-US" sz="4800" dirty="0"/>
          </a:p>
          <a:p>
            <a:pPr marL="0" lvl="0" indent="-105829">
              <a:buNone/>
            </a:pPr>
            <a:r>
              <a:rPr lang="en-GB" sz="4800" dirty="0"/>
              <a:t>Power Virtual Agent chatbots will often require access to other services and systems to be able to complete their goals. Power Virtual Agents can also be integrated with other Microsoft AI services to create an enhanced customer experience.</a:t>
            </a:r>
            <a:endParaRPr lang="en-US" sz="4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8881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Power Automate</a:t>
            </a:r>
          </a:p>
          <a:p>
            <a:endParaRPr lang="en-GB" dirty="0"/>
          </a:p>
          <a:p>
            <a:r>
              <a:rPr lang="en-GB" dirty="0"/>
              <a:t>The primary integration for Power Virtual Agent chatbots is through Power Automate cloud flows.</a:t>
            </a:r>
          </a:p>
          <a:p>
            <a:endParaRPr lang="en-GB" dirty="0"/>
          </a:p>
          <a:p>
            <a:r>
              <a:rPr lang="en-GB" dirty="0"/>
              <a:t>Power Virtual Agents can pass parameters to a Power Automate cloud flow and receive data back from the flow and use that data in the chatbot's conversation flow. For instance, a chatbot may handle customer order updates and so will use a Power Automate cloud flow to fetch the order's status from the relevant system.</a:t>
            </a:r>
          </a:p>
          <a:p>
            <a:endParaRPr lang="en-GB" dirty="0"/>
          </a:p>
          <a:p>
            <a:r>
              <a:rPr lang="en-GB" dirty="0"/>
              <a:t>Power Automate cloud flows can be initiated from the all an action node in a topic.</a:t>
            </a:r>
          </a:p>
          <a:p>
            <a:endParaRPr lang="en-GB" dirty="0"/>
          </a:p>
          <a:p>
            <a:r>
              <a:rPr lang="en-GB" b="1" dirty="0"/>
              <a:t>Skills</a:t>
            </a:r>
          </a:p>
          <a:p>
            <a:endParaRPr lang="en-GB" dirty="0"/>
          </a:p>
          <a:p>
            <a:r>
              <a:rPr lang="en-GB" dirty="0"/>
              <a:t>Power Virtual Agents enables you to extend your bot using Microsoft Bot Framework skills. If there are existing Azure Bot Framework bots deployed, you can define those bots as a skill and embed the skill within a Power Virtual Agents bot. You can then use the Azure Bot Framework bot from within your Power Virtual Agent chatbot.</a:t>
            </a:r>
          </a:p>
          <a:p>
            <a:endParaRPr lang="en-GB" dirty="0"/>
          </a:p>
          <a:p>
            <a:r>
              <a:rPr lang="en-GB" dirty="0"/>
              <a:t>A developer can also use a Power Virtual Agent chatbot from an Azure Bot Framework bot. The Power Virtual Agent becomes the skill and the Microsoft Bot Framework dispatcher tool can integrate with the Power Virtual Agents bot.</a:t>
            </a:r>
          </a:p>
          <a:p>
            <a:endParaRPr lang="en-GB" dirty="0"/>
          </a:p>
          <a:p>
            <a:r>
              <a:rPr lang="en-GB" dirty="0"/>
              <a:t>The solution architect needs to oversee the design of bots and decide when to leverage existing bots and when to create new bots and with which toolset.</a:t>
            </a:r>
          </a:p>
          <a:p>
            <a:endParaRPr lang="en-GB" dirty="0"/>
          </a:p>
          <a:p>
            <a:r>
              <a:rPr lang="en-GB" b="1" dirty="0"/>
              <a:t>Bot Composer</a:t>
            </a:r>
          </a:p>
          <a:p>
            <a:endParaRPr lang="en-GB" dirty="0"/>
          </a:p>
          <a:p>
            <a:r>
              <a:rPr lang="en-GB" dirty="0"/>
              <a:t>Bot makers can </a:t>
            </a:r>
            <a:r>
              <a:rPr lang="en-GB" u="sng" dirty="0"/>
              <a:t>use Bot Framework Composer to create custom content and add it to Power Virtual Agents.</a:t>
            </a:r>
          </a:p>
          <a:p>
            <a:endParaRPr lang="en-GB" dirty="0"/>
          </a:p>
          <a:p>
            <a:r>
              <a:rPr lang="en-GB" dirty="0"/>
              <a:t>For instance, by using Composer with your Power Virtual Agents chatbot you can:</a:t>
            </a:r>
          </a:p>
          <a:p>
            <a:endParaRPr lang="en-GB" dirty="0"/>
          </a:p>
          <a:p>
            <a:r>
              <a:rPr lang="en-GB" dirty="0"/>
              <a:t>- Show an Adaptive card.</a:t>
            </a:r>
          </a:p>
          <a:p>
            <a:r>
              <a:rPr lang="en-GB" dirty="0"/>
              <a:t>- Use Bing Search as a fallback.</a:t>
            </a:r>
          </a:p>
          <a:p>
            <a:endParaRPr lang="en-GB" dirty="0"/>
          </a:p>
          <a:p>
            <a:r>
              <a:rPr lang="en-GB" b="1" dirty="0"/>
              <a:t>QnA Maker</a:t>
            </a:r>
          </a:p>
          <a:p>
            <a:endParaRPr lang="en-GB" dirty="0"/>
          </a:p>
          <a:p>
            <a:r>
              <a:rPr lang="en-GB" dirty="0"/>
              <a:t>You can extend a Power Virtual Agents chatbot to provide answers from a QnA Maker knowledge base. You need to add a fallback topic that uses Power Automate to run a cloud flow that connects to the QnA Maker via its connectors to respond to questions.</a:t>
            </a:r>
          </a:p>
          <a:p>
            <a:endParaRPr lang="en-GB" dirty="0"/>
          </a:p>
          <a:p>
            <a:r>
              <a:rPr lang="en-GB" dirty="0"/>
              <a:t>See https://docs.microsoft.com/azure/cognitive-services/qnamaker/tutorials/integrate-with-power-virtual-assistant-fallback-topic for the steps required. </a:t>
            </a:r>
            <a:r>
              <a:rPr lang="en-GB" b="1" dirty="0"/>
              <a:t>Consider demoing this is you have time</a:t>
            </a:r>
          </a:p>
          <a:p>
            <a:endParaRPr lang="en-GB" dirty="0"/>
          </a:p>
          <a:p>
            <a:r>
              <a:rPr lang="en-GB" b="1" dirty="0"/>
              <a:t>Cognitive Services</a:t>
            </a:r>
          </a:p>
          <a:p>
            <a:endParaRPr lang="en-GB" dirty="0"/>
          </a:p>
          <a:p>
            <a:r>
              <a:rPr lang="en-GB" dirty="0"/>
              <a:t>Azure Cognitive Services can be used by bots for a number of purposes such as:</a:t>
            </a:r>
          </a:p>
          <a:p>
            <a:endParaRPr lang="en-GB" dirty="0"/>
          </a:p>
          <a:p>
            <a:r>
              <a:rPr lang="en-GB" dirty="0"/>
              <a:t>- Sentiment analysis</a:t>
            </a:r>
          </a:p>
          <a:p>
            <a:r>
              <a:rPr lang="en-GB" dirty="0"/>
              <a:t>- Image classification</a:t>
            </a:r>
          </a:p>
          <a:p>
            <a:r>
              <a:rPr lang="en-GB" dirty="0"/>
              <a:t>- Form recognition</a:t>
            </a:r>
          </a:p>
          <a:p>
            <a:endParaRPr lang="en-GB" dirty="0"/>
          </a:p>
          <a:p>
            <a:r>
              <a:rPr lang="en-GB" dirty="0"/>
              <a:t>You can use Azure Cognitive Services with Power Virtual Agents using Power Automate cloud flows and the associated Cognitive Services connector.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165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5829">
              <a:buNone/>
            </a:pPr>
            <a:r>
              <a:rPr lang="en-GB" sz="2000" dirty="0"/>
              <a:t>Power Virtual Agents in Microsoft Teams</a:t>
            </a:r>
          </a:p>
          <a:p>
            <a:pPr marL="0" lvl="0" indent="-105829">
              <a:buNone/>
            </a:pPr>
            <a:endParaRPr lang="en-US" sz="20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91024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05829" algn="l" defTabSz="914367" rtl="0" eaLnBrk="1" fontAlgn="auto" latinLnBrk="0" hangingPunct="1">
              <a:lnSpc>
                <a:spcPct val="90000"/>
              </a:lnSpc>
              <a:spcBef>
                <a:spcPts val="0"/>
              </a:spcBef>
              <a:spcAft>
                <a:spcPts val="333"/>
              </a:spcAft>
              <a:buClrTx/>
              <a:buSzTx/>
              <a:buFontTx/>
              <a:buNone/>
              <a:tabLst/>
              <a:defRPr/>
            </a:pPr>
            <a:r>
              <a:rPr lang="en-GB" sz="900" b="0" dirty="0">
                <a:solidFill>
                  <a:srgbClr val="D4D4D4"/>
                </a:solidFill>
                <a:effectLst/>
                <a:latin typeface="Consolas" panose="020B0609020204030204" pitchFamily="49" charset="0"/>
              </a:rPr>
              <a:t>Power Virtual Agents is available as both a standalone web app, and as a discrete app within Microsoft Teams. Most of the functionality between the two is the same. However, there are different reasons to choose one version or the other based on your requirements.</a:t>
            </a:r>
          </a:p>
          <a:p>
            <a:pPr marL="0" marR="0" lvl="0" indent="-105829" algn="l" defTabSz="914367" rtl="0" eaLnBrk="1" fontAlgn="auto" latinLnBrk="0" hangingPunct="1">
              <a:lnSpc>
                <a:spcPct val="90000"/>
              </a:lnSpc>
              <a:spcBef>
                <a:spcPts val="0"/>
              </a:spcBef>
              <a:spcAft>
                <a:spcPts val="333"/>
              </a:spcAft>
              <a:buClrTx/>
              <a:buSzTx/>
              <a:buFontTx/>
              <a:buNone/>
              <a:tabLst/>
              <a:defRPr/>
            </a:pPr>
            <a:endParaRPr lang="en-GB" sz="900" b="0" dirty="0">
              <a:solidFill>
                <a:srgbClr val="D4D4D4"/>
              </a:solidFill>
              <a:effectLst/>
              <a:latin typeface="Consolas" panose="020B0609020204030204" pitchFamily="49" charset="0"/>
            </a:endParaRPr>
          </a:p>
          <a:p>
            <a:pPr marL="0" lvl="0" indent="-105829">
              <a:buNone/>
            </a:pPr>
            <a:r>
              <a:rPr lang="en-GB" sz="800" b="1" dirty="0"/>
              <a:t>Power Virtual Agents Web app</a:t>
            </a:r>
          </a:p>
          <a:p>
            <a:pPr marL="0" lvl="0" indent="-105829">
              <a:buNone/>
            </a:pPr>
            <a:endParaRPr lang="en-GB" sz="800" dirty="0"/>
          </a:p>
          <a:p>
            <a:pPr marL="0" lvl="0" indent="-105829">
              <a:buNone/>
            </a:pPr>
            <a:r>
              <a:rPr lang="en-GB" sz="800" dirty="0"/>
              <a:t>You will use standalone Power Virtual Agents if:</a:t>
            </a:r>
          </a:p>
          <a:p>
            <a:pPr marL="0" lvl="0" indent="-105829">
              <a:buNone/>
            </a:pPr>
            <a:endParaRPr lang="en-GB" sz="800" dirty="0"/>
          </a:p>
          <a:p>
            <a:pPr marL="0" lvl="0" indent="-105829">
              <a:buNone/>
            </a:pPr>
            <a:r>
              <a:rPr lang="en-GB" sz="800" dirty="0"/>
              <a:t>- You are an IT administrator or consultant and want to create bots for your customers to engage with.</a:t>
            </a:r>
          </a:p>
          <a:p>
            <a:pPr marL="0" lvl="0" indent="-105829">
              <a:buNone/>
            </a:pPr>
            <a:r>
              <a:rPr lang="en-GB" sz="800" dirty="0"/>
              <a:t>- You want to create bots for external customers.</a:t>
            </a:r>
          </a:p>
          <a:p>
            <a:pPr marL="0" lvl="0" indent="-105829">
              <a:buNone/>
            </a:pPr>
            <a:r>
              <a:rPr lang="en-GB" sz="800" dirty="0"/>
              <a:t>- You have used chatbot services in the past and want to trial or test Power Virtual Agents.</a:t>
            </a:r>
          </a:p>
          <a:p>
            <a:pPr marL="0" lvl="0" indent="-105829">
              <a:buNone/>
            </a:pPr>
            <a:r>
              <a:rPr lang="en-GB" sz="800" dirty="0"/>
              <a:t>- You are familiar with advanced chatbot concepts, such as entities and variables, and want to create complex chatbots.</a:t>
            </a:r>
          </a:p>
          <a:p>
            <a:pPr marL="0" lvl="0" indent="-105829">
              <a:buNone/>
            </a:pPr>
            <a:endParaRPr lang="en-GB" sz="800" dirty="0"/>
          </a:p>
          <a:p>
            <a:pPr marL="0" lvl="0" indent="-105829">
              <a:buNone/>
            </a:pPr>
            <a:r>
              <a:rPr lang="en-GB" sz="800" b="1" dirty="0"/>
              <a:t>Power Virtual Agents in Microsoft Teams</a:t>
            </a:r>
          </a:p>
          <a:p>
            <a:pPr marL="0" lvl="0" indent="-105829">
              <a:buNone/>
            </a:pPr>
            <a:endParaRPr lang="en-GB" sz="800" dirty="0"/>
          </a:p>
          <a:p>
            <a:pPr marL="0" lvl="0" indent="-105829">
              <a:buNone/>
            </a:pPr>
            <a:r>
              <a:rPr lang="en-GB" sz="800" dirty="0"/>
              <a:t>You will use Power Virtual Agents in Microsoft Teams if:</a:t>
            </a:r>
          </a:p>
          <a:p>
            <a:pPr marL="0" lvl="0" indent="-105829">
              <a:buNone/>
            </a:pPr>
            <a:endParaRPr lang="en-GB" sz="800" dirty="0"/>
          </a:p>
          <a:p>
            <a:pPr marL="0" lvl="0" indent="-105829">
              <a:buNone/>
            </a:pPr>
            <a:r>
              <a:rPr lang="en-GB" sz="800" dirty="0"/>
              <a:t>- You are an employee or member of an organization or team and want to create chatbots to answer common questions posed by other employees or teammates.</a:t>
            </a:r>
          </a:p>
          <a:p>
            <a:pPr marL="0" lvl="0" indent="-105829">
              <a:buNone/>
            </a:pPr>
            <a:r>
              <a:rPr lang="en-GB" sz="800" dirty="0"/>
              <a:t>- You want to use advanced concepts, such as entities and variables, but have the chatbot available only internally.</a:t>
            </a:r>
          </a:p>
          <a:p>
            <a:pPr marL="0" lvl="0" indent="-105829">
              <a:buNone/>
            </a:pPr>
            <a:r>
              <a:rPr lang="en-GB" sz="800" dirty="0"/>
              <a:t>- You want to create and distribute a chatbot in the shortest time possible.</a:t>
            </a:r>
          </a:p>
          <a:p>
            <a:pPr marL="0" lvl="0" indent="-105829">
              <a:buNone/>
            </a:pPr>
            <a:endParaRPr lang="en-GB" sz="800" dirty="0"/>
          </a:p>
          <a:p>
            <a:pPr marL="0" lvl="0" indent="-105829">
              <a:buNone/>
            </a:pPr>
            <a:r>
              <a:rPr lang="en-GB" sz="800" dirty="0"/>
              <a:t>The Power Virtual Agents app in Microsoft Teams supports single sign-on (SSO), which means chatbots can sign the user in silently, without having the user enter their credentials.</a:t>
            </a:r>
          </a:p>
          <a:p>
            <a:pPr marL="0" lvl="0" indent="-105829">
              <a:buNone/>
            </a:pPr>
            <a:endParaRPr lang="en-GB" sz="800" dirty="0"/>
          </a:p>
          <a:p>
            <a:pPr marL="0" lvl="0" indent="-105829">
              <a:buNone/>
            </a:pPr>
            <a:r>
              <a:rPr lang="en-GB" sz="800" dirty="0"/>
              <a:t>Power Virtual Agents in Microsoft Teams does not require additional licensing as the license is included with Microsoft 365 subscriptions.</a:t>
            </a:r>
          </a:p>
          <a:p>
            <a:pPr marL="0" lvl="0" indent="-105829">
              <a:buNone/>
            </a:pPr>
            <a:endParaRPr lang="en-GB" sz="800" dirty="0"/>
          </a:p>
          <a:p>
            <a:pPr marL="0" lvl="0" indent="-105829">
              <a:buNone/>
            </a:pPr>
            <a:r>
              <a:rPr lang="en-GB" sz="800" dirty="0"/>
              <a:t>Access is limited however to the membership of the Microsoft Team that the chatbot is deployed to. The chatbot cannot be deployed to other channels.</a:t>
            </a:r>
          </a:p>
          <a:p>
            <a:pPr marL="0" lvl="0" indent="-105829">
              <a:buNone/>
            </a:pPr>
            <a:endParaRPr lang="en-US" sz="8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4797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in Microsoft Teams have a number of limitations such as:</a:t>
            </a:r>
          </a:p>
          <a:p>
            <a:endParaRPr lang="en-GB" dirty="0"/>
          </a:p>
          <a:p>
            <a:r>
              <a:rPr lang="en-GB" dirty="0"/>
              <a:t>- Power Virtual Agents in Microsoft Teams are limited to the standard Power Automate connectors available for flows triggered from Power Virtual Agents.</a:t>
            </a:r>
          </a:p>
          <a:p>
            <a:r>
              <a:rPr lang="en-GB" dirty="0"/>
              <a:t>- Power Virtual Agents in Microsoft Teams can be integrated with Azure Bot Framework skills but require a Power Virtual Agents standalone license.</a:t>
            </a:r>
          </a:p>
          <a:p>
            <a:r>
              <a:rPr lang="en-GB" dirty="0"/>
              <a:t>- Power Virtual Agents in Microsoft Teams cannot integrate Microsoft Bot Framework dialogs and cannot be used with Azure Bot Framework Composer.</a:t>
            </a:r>
          </a:p>
          <a:p>
            <a:r>
              <a:rPr lang="en-GB" dirty="0"/>
              <a:t>- Power Virtual Agents in Microsoft Teams cannot be included in solutions.</a:t>
            </a:r>
          </a:p>
          <a:p>
            <a:endParaRPr lang="en-GB" dirty="0"/>
          </a:p>
          <a:p>
            <a:r>
              <a:rPr lang="en-GB" dirty="0"/>
              <a:t>Power Virtual Agents in Microsoft Teams are limited to 10 sessions per user every 24 hours.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884028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on following slides</a:t>
            </a:r>
          </a:p>
          <a:p>
            <a:endParaRPr lang="en-US" dirty="0"/>
          </a:p>
          <a:p>
            <a:r>
              <a:rPr lang="en-GB" b="1" dirty="0"/>
              <a:t>Scenario: Product and pricing</a:t>
            </a:r>
          </a:p>
          <a:p>
            <a:endParaRPr lang="en-GB" dirty="0"/>
          </a:p>
          <a:p>
            <a:r>
              <a:rPr lang="en-GB" dirty="0"/>
              <a:t>The organization has a complex set of products and prices. Sales users find it difficult to find information about which products can be sold together and how to determine the correct pricing.</a:t>
            </a:r>
          </a:p>
          <a:p>
            <a:endParaRPr lang="en-GB" dirty="0"/>
          </a:p>
          <a:p>
            <a:r>
              <a:rPr lang="en-GB" dirty="0"/>
              <a:t>You have the following set of requirements:</a:t>
            </a:r>
          </a:p>
          <a:p>
            <a:endParaRPr lang="en-GB" dirty="0"/>
          </a:p>
          <a:p>
            <a:r>
              <a:rPr lang="en-GB" dirty="0"/>
              <a:t>- Sales people must be able to find details about products easily.</a:t>
            </a:r>
          </a:p>
          <a:p>
            <a:r>
              <a:rPr lang="en-GB" dirty="0"/>
              <a:t>- Sales people need to be shown the pricing rules for each product.</a:t>
            </a:r>
          </a:p>
          <a:p>
            <a:r>
              <a:rPr lang="en-GB" dirty="0"/>
              <a:t>- The rules for products and prices vary by country.</a:t>
            </a:r>
          </a:p>
          <a:p>
            <a:endParaRPr lang="en-GB" dirty="0"/>
          </a:p>
          <a:p>
            <a:r>
              <a:rPr lang="en-GB" dirty="0"/>
              <a:t>What should you use to meet these requirements?</a:t>
            </a:r>
          </a:p>
          <a:p>
            <a:endParaRPr lang="en-GB" dirty="0"/>
          </a:p>
          <a:p>
            <a:r>
              <a:rPr lang="en-GB" b="1" dirty="0"/>
              <a:t>Scenario: Customer service</a:t>
            </a:r>
          </a:p>
          <a:p>
            <a:endParaRPr lang="en-GB" dirty="0"/>
          </a:p>
          <a:p>
            <a:r>
              <a:rPr lang="en-GB" dirty="0"/>
              <a:t>The customer service department is overwhelmed with calls. You have been tasked with improving productivity of the department and increasing customer satisfaction.</a:t>
            </a:r>
          </a:p>
          <a:p>
            <a:endParaRPr lang="en-GB" dirty="0"/>
          </a:p>
          <a:p>
            <a:r>
              <a:rPr lang="en-GB" dirty="0"/>
              <a:t>You have the following current systems:</a:t>
            </a:r>
          </a:p>
          <a:p>
            <a:endParaRPr lang="en-GB" dirty="0"/>
          </a:p>
          <a:p>
            <a:r>
              <a:rPr lang="en-GB" dirty="0"/>
              <a:t>- Dynamics 365 Customer Service is installed for basic ticket management.</a:t>
            </a:r>
          </a:p>
          <a:p>
            <a:r>
              <a:rPr lang="en-GB" dirty="0"/>
              <a:t>- Legacy website that allows customers to login and see their tickets and submit new tickets. New tickets are created in Dynamics 365 but there is no further integration.</a:t>
            </a:r>
          </a:p>
          <a:p>
            <a:r>
              <a:rPr lang="en-GB" dirty="0"/>
              <a:t>- SharePoint library with support processes and other documentation.</a:t>
            </a:r>
          </a:p>
          <a:p>
            <a:endParaRPr lang="en-GB" dirty="0"/>
          </a:p>
          <a:p>
            <a:r>
              <a:rPr lang="en-GB" dirty="0"/>
              <a:t>You have the following set of requirements:</a:t>
            </a:r>
          </a:p>
          <a:p>
            <a:endParaRPr lang="en-GB" dirty="0"/>
          </a:p>
          <a:p>
            <a:r>
              <a:rPr lang="en-GB" dirty="0"/>
              <a:t>- The website only shows the basic ticket details that were submitted. Customers must be able to easily obtain the status and latest action for their tickets.</a:t>
            </a:r>
          </a:p>
          <a:p>
            <a:r>
              <a:rPr lang="en-GB" dirty="0"/>
              <a:t>- Customers have requested a search capability for support information on the website.</a:t>
            </a:r>
          </a:p>
          <a:p>
            <a:r>
              <a:rPr lang="en-GB" dirty="0"/>
              <a:t>- Easily answered questions should be handled by a bot.</a:t>
            </a:r>
          </a:p>
          <a:p>
            <a:r>
              <a:rPr lang="en-GB" dirty="0"/>
              <a:t>- Customers should be able to be transferred to a human agent with the bot conversation available to the human agent.</a:t>
            </a:r>
          </a:p>
          <a:p>
            <a:endParaRPr lang="en-GB" dirty="0"/>
          </a:p>
          <a:p>
            <a:r>
              <a:rPr lang="en-GB" dirty="0"/>
              <a:t>What should you use to meet these </a:t>
            </a:r>
            <a:r>
              <a:rPr lang="en-GB"/>
              <a:t>requirements?</a:t>
            </a:r>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1028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1028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Virtual Agents are a very powerful tool for creating great customer experiences. The solution architect should consider using chatbots as part of the solution:</a:t>
            </a:r>
          </a:p>
          <a:p>
            <a:endParaRPr lang="en-GB" dirty="0"/>
          </a:p>
          <a:p>
            <a:r>
              <a:rPr lang="en-GB" dirty="0"/>
              <a:t>- Replace web forms.</a:t>
            </a:r>
          </a:p>
          <a:p>
            <a:r>
              <a:rPr lang="en-GB" dirty="0"/>
              <a:t>- Help customers find information, instead of using a website search.</a:t>
            </a:r>
          </a:p>
          <a:p>
            <a:r>
              <a:rPr lang="en-GB" dirty="0"/>
              <a:t>- Employee assistance and information retrieval.</a:t>
            </a:r>
          </a:p>
          <a:p>
            <a:endParaRPr lang="en-GB" dirty="0"/>
          </a:p>
          <a:p>
            <a:r>
              <a:rPr lang="en-GB" dirty="0"/>
              <a:t>If the solution architect does decide to use chatbots, the solution architect will need to ensure that the project team follows the principles and best practices outlined in this module.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90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8870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for examples where the students have used chatbots</a:t>
            </a:r>
          </a:p>
          <a:p>
            <a:r>
              <a:rPr lang="en-GB" dirty="0"/>
              <a:t>Ask for examples where the students have created chatbots</a:t>
            </a:r>
          </a:p>
          <a:p>
            <a:r>
              <a:rPr lang="en-GB" dirty="0"/>
              <a:t>Discuss how chatbots have a conversation</a:t>
            </a:r>
          </a:p>
          <a:p>
            <a:r>
              <a:rPr lang="en-GB" dirty="0"/>
              <a:t>Prompt discussion on how the language is understood and turned into actions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5574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We now use multiple communications channels such as email, webchat, telephone, and social media platforms such as Slack, Teams, and Facebook. </a:t>
            </a:r>
          </a:p>
          <a:p>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Organizations need to be able to contactable by their customers over these multiple channels and further they need to respond consistently in the same manner no matter which channel a customer decides to use.</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Users and customers are becoming more demanding, they require 24x7 response, responses that are tailored to their </a:t>
            </a:r>
            <a:r>
              <a:rPr lang="en-GB" b="0" dirty="0" err="1">
                <a:solidFill>
                  <a:srgbClr val="D4D4D4"/>
                </a:solidFill>
                <a:effectLst/>
                <a:latin typeface="Consolas" panose="020B0609020204030204" pitchFamily="49" charset="0"/>
              </a:rPr>
              <a:t>behaviors</a:t>
            </a:r>
            <a:r>
              <a:rPr lang="en-GB" b="0" dirty="0">
                <a:solidFill>
                  <a:srgbClr val="D4D4D4"/>
                </a:solidFill>
                <a:effectLst/>
                <a:latin typeface="Consolas" panose="020B0609020204030204" pitchFamily="49" charset="0"/>
              </a:rPr>
              <a:t> and characteristics, and to respond to more and more complex requests.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Conversational AI is the use of AI powered agents, known as chatbots, to respond to human questions and requests in an intelligent way. Organizations use chatbots to provide the first line of response to customers, handling common enquiries across multiple channels. Chatbots instigate a conversational dialog with the human whether that is over the web or another channel such as the SMS text service.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1337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Organizations are going through complex challenges dealing with both employees and customers. Here are some statistics: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66% of customers try to use self-service first before contacting an agent. Why? Because contacting an agent takes a long time, you end up in a queue, when you just want an answer straight away.</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90% of customers expect consistency across channels – on the phone, website, retail store – they want the same treatment.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59% of channels are managed in silos; call </a:t>
            </a:r>
            <a:r>
              <a:rPr lang="en-GB" b="0" dirty="0" err="1">
                <a:solidFill>
                  <a:srgbClr val="D4D4D4"/>
                </a:solidFill>
                <a:effectLst/>
                <a:latin typeface="Consolas" panose="020B0609020204030204" pitchFamily="49" charset="0"/>
              </a:rPr>
              <a:t>centers</a:t>
            </a:r>
            <a:r>
              <a:rPr lang="en-GB" b="0" dirty="0">
                <a:solidFill>
                  <a:srgbClr val="D4D4D4"/>
                </a:solidFill>
                <a:effectLst/>
                <a:latin typeface="Consolas" panose="020B0609020204030204" pitchFamily="49" charset="0"/>
              </a:rPr>
              <a:t> have different incentives than retail stores, the website is managed separately, and so on.</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Chatbots can help address all these challenges, but chatbots can be hard to create and expensive to maintain. Traditionally, it takes a lot of skill and effort to create a chatbot, you need developers to code the chatbot, Subject Matter Experts (SMEs) to define the conversational flow, AI specialists to handle the language processing, and the chatbot needs to be able to connect to your back-office systems to access relevant data.</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194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Power Virtual Agents is designed to create chatbots whether the user is external (your customers) or internal (your employees). SMEs can build conversational flows using an easy graphical interface, with no code, in a browser. Developers and administrators can assist SMEs in building conversational flows and integrating chatbots with line of business applications, using Power Automate cloud flows. Power Virtual Agents include AI language processing to create natural, conversational AI.</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Power Virtual Agents make it possible for anyone to build a chatbot and greatly reducing the time and cost involved in deploying a chatbot.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01204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Consolas" panose="020B0609020204030204" pitchFamily="49" charset="0"/>
              </a:rPr>
              <a:t>Conversational AI can be added into application to increase the user experience. Here are some common uses for external chatbots:</a:t>
            </a:r>
          </a:p>
          <a:p>
            <a:endParaRPr lang="en-GB" b="0" dirty="0">
              <a:solidFill>
                <a:srgbClr val="6796E6"/>
              </a:solidFill>
              <a:effectLst/>
              <a:latin typeface="Consolas" panose="020B0609020204030204" pitchFamily="49" charset="0"/>
            </a:endParaRP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Answering questions or enquiries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Process return and exchange requests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Resolving a complaint or problem</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Making a purchase / check inventory / make recommendation / track shipping</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Product onboarding / help desk</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Making a reservation / booking a ticket to an event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Manage email subscription preferences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Paying a bill / processing a claim</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Finding a qualified person (e.g. professional services)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Triage for healthcare / crisis communication</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Customer feedback / quizzes, surveys and competitions</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A popular use for chatbots is in customer support scenarios. For example, if you visit the HP support site &lt;</a:t>
            </a:r>
            <a:r>
              <a:rPr lang="en-GB" b="0" u="sng" dirty="0">
                <a:solidFill>
                  <a:srgbClr val="D4D4D4"/>
                </a:solidFill>
                <a:effectLst/>
                <a:latin typeface="Consolas" panose="020B0609020204030204" pitchFamily="49" charset="0"/>
              </a:rPr>
              <a:t>https://support.hp.com</a:t>
            </a:r>
            <a:r>
              <a:rPr lang="en-GB" b="0" dirty="0">
                <a:solidFill>
                  <a:srgbClr val="D4D4D4"/>
                </a:solidFill>
                <a:effectLst/>
                <a:latin typeface="Consolas" panose="020B0609020204030204" pitchFamily="49" charset="0"/>
              </a:rPr>
              <a:t>&gt; a chatbot will assist you with troubleshooting, warranty, and repairs.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1470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Consolas" panose="020B0609020204030204" pitchFamily="49" charset="0"/>
              </a:rPr>
              <a:t>Most people's experience of chatbots in in customer support scenarios, but there are potentially more powerful use cases for using chatbots inside of an organization such as:</a:t>
            </a:r>
          </a:p>
          <a:p>
            <a:br>
              <a:rPr lang="en-GB" b="0" dirty="0">
                <a:solidFill>
                  <a:srgbClr val="D4D4D4"/>
                </a:solidFill>
                <a:effectLst/>
                <a:latin typeface="Consolas" panose="020B0609020204030204" pitchFamily="49" charset="0"/>
              </a:rPr>
            </a:br>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HR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Employee onboarding</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Employee ideas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Change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IT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Sales support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Case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Issue management</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Inspections</a:t>
            </a:r>
          </a:p>
          <a:p>
            <a:r>
              <a:rPr lang="en-GB" b="0" dirty="0">
                <a:solidFill>
                  <a:srgbClr val="6796E6"/>
                </a:solidFill>
                <a:effectLst/>
                <a:latin typeface="Consolas" panose="020B0609020204030204" pitchFamily="49" charset="0"/>
              </a:rPr>
              <a:t>-</a:t>
            </a:r>
            <a:r>
              <a:rPr lang="en-GB" b="0" dirty="0">
                <a:solidFill>
                  <a:srgbClr val="D4D4D4"/>
                </a:solidFill>
                <a:effectLst/>
                <a:latin typeface="Consolas" panose="020B0609020204030204" pitchFamily="49" charset="0"/>
              </a:rPr>
              <a:t> Internal process information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7948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w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782252"/>
          </a:xfrm>
          <a:prstGeom prst="rect">
            <a:avLst/>
          </a:prstGeom>
          <a:noFill/>
        </p:spPr>
        <p:txBody>
          <a:bodyPr lIns="0" tIns="0" rIns="0" bIns="0" anchor="b" anchorCtr="0"/>
          <a:lstStyle>
            <a:lvl1pPr>
              <a:defRPr sz="3600" strike="noStrike" spc="-49" baseline="0">
                <a:solidFill>
                  <a:schemeClr val="tx2"/>
                </a:solidFill>
              </a:defRPr>
            </a:lvl1pPr>
          </a:lstStyle>
          <a:p>
            <a:r>
              <a:rPr lang="en-US" dirty="0"/>
              <a:t>Dynamics 365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3578225"/>
            <a:ext cx="9602819" cy="646331"/>
          </a:xfrm>
          <a:prstGeom prst="rect">
            <a:avLst/>
          </a:prstGeom>
        </p:spPr>
        <p:txBody>
          <a:bodyPr lIns="0" rIns="0"/>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4" name="Picture 3" descr="Microsoft Dynamics 365 logo">
            <a:extLst>
              <a:ext uri="{FF2B5EF4-FFF2-40B4-BE49-F238E27FC236}">
                <a16:creationId xmlns:a16="http://schemas.microsoft.com/office/drawing/2014/main" id="{2AA598C4-A3B4-4705-AC08-12CFAB9FE772}"/>
              </a:ext>
            </a:extLst>
          </p:cNvPr>
          <p:cNvPicPr>
            <a:picLocks noChangeAspect="1"/>
          </p:cNvPicPr>
          <p:nvPr userDrawn="1"/>
        </p:nvPicPr>
        <p:blipFill>
          <a:blip r:embed="rId2"/>
          <a:stretch>
            <a:fillRect/>
          </a:stretch>
        </p:blipFill>
        <p:spPr>
          <a:xfrm>
            <a:off x="146410" y="159693"/>
            <a:ext cx="3471501" cy="871754"/>
          </a:xfrm>
          <a:prstGeom prst="rect">
            <a:avLst/>
          </a:prstGeom>
        </p:spPr>
      </p:pic>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355850"/>
            <a:ext cx="9630389" cy="958850"/>
          </a:xfrm>
          <a:prstGeom prst="rect">
            <a:avLst/>
          </a:prstGeom>
          <a:noFill/>
        </p:spPr>
        <p:txBody>
          <a:bodyPr lIns="0" tIns="0" rIns="0" bIns="0" anchor="b" anchorCtr="0"/>
          <a:lstStyle>
            <a:lvl1pPr>
              <a:defRPr sz="3600" strike="noStrike" spc="-49" baseline="0">
                <a:solidFill>
                  <a:schemeClr val="bg2"/>
                </a:solidFill>
              </a:defRPr>
            </a:lvl1pPr>
          </a:lstStyle>
          <a:p>
            <a:r>
              <a:rPr lang="en-US" dirty="0"/>
              <a:t>Dynamics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3578225"/>
            <a:ext cx="9602819" cy="646331"/>
          </a:xfrm>
          <a:prstGeom prst="rect">
            <a:avLst/>
          </a:prstGeom>
        </p:spPr>
        <p:txBody>
          <a:bodyPr lIns="0" rIns="0"/>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4" name="Picture 3" descr="Microsoft Dynamics 365 logo">
            <a:extLst>
              <a:ext uri="{FF2B5EF4-FFF2-40B4-BE49-F238E27FC236}">
                <a16:creationId xmlns:a16="http://schemas.microsoft.com/office/drawing/2014/main" id="{DB53BE96-AC31-4DB0-9581-075E58B08535}"/>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 uri="{C183D7F6-B498-43B3-948B-1728B52AA6E4}">
                <adec:decorative xmlns:adec="http://schemas.microsoft.com/office/drawing/2017/decorative" val="1"/>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 uri="{C183D7F6-B498-43B3-948B-1728B52AA6E4}">
                <adec:decorative xmlns:adec="http://schemas.microsoft.com/office/drawing/2017/decorative" val="1"/>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 uri="{C183D7F6-B498-43B3-948B-1728B52AA6E4}">
                <adec:decorative xmlns:adec="http://schemas.microsoft.com/office/drawing/2017/decorative" val="1"/>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 uri="{C183D7F6-B498-43B3-948B-1728B52AA6E4}">
                <adec:decorative xmlns:adec="http://schemas.microsoft.com/office/drawing/2017/decorative" val="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159000"/>
            <a:ext cx="5428936" cy="1155700"/>
          </a:xfrm>
          <a:prstGeom prst="rect">
            <a:avLst/>
          </a:prstGeom>
          <a:noFill/>
        </p:spPr>
        <p:txBody>
          <a:bodyPr lIns="0" tIns="0" rIns="0" bIns="0" anchor="b" anchorCtr="0"/>
          <a:lstStyle>
            <a:lvl1pPr>
              <a:defRPr sz="3600" strike="noStrike" spc="-49" baseline="0">
                <a:solidFill>
                  <a:srgbClr val="000000"/>
                </a:solidFill>
              </a:defRPr>
            </a:lvl1pPr>
          </a:lstStyle>
          <a:p>
            <a:r>
              <a:rPr lang="en-US" dirty="0"/>
              <a:t>Dynamics 365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3578226"/>
            <a:ext cx="5413394" cy="646331"/>
          </a:xfrm>
          <a:prstGeom prst="rect">
            <a:avLst/>
          </a:prstGeom>
        </p:spPr>
        <p:txBody>
          <a:bodyPr lIns="0" rIns="0"/>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Microsoft Dynamics 365 logo">
            <a:extLst>
              <a:ext uri="{FF2B5EF4-FFF2-40B4-BE49-F238E27FC236}">
                <a16:creationId xmlns:a16="http://schemas.microsoft.com/office/drawing/2014/main" id="{BAEA268A-C145-4514-A9FB-ABB4BFD74C7E}"/>
              </a:ext>
            </a:extLst>
          </p:cNvPr>
          <p:cNvPicPr>
            <a:picLocks noChangeAspect="1"/>
          </p:cNvPicPr>
          <p:nvPr userDrawn="1"/>
        </p:nvPicPr>
        <p:blipFill>
          <a:blip r:embed="rId2"/>
          <a:stretch>
            <a:fillRect/>
          </a:stretch>
        </p:blipFill>
        <p:spPr>
          <a:xfrm>
            <a:off x="146410" y="159693"/>
            <a:ext cx="3471501" cy="871754"/>
          </a:xfrm>
          <a:prstGeom prst="rect">
            <a:avLst/>
          </a:prstGeom>
        </p:spPr>
      </p:pic>
      <p:pic>
        <p:nvPicPr>
          <p:cNvPr id="5" name="Picture 4">
            <a:extLst>
              <a:ext uri="{FF2B5EF4-FFF2-40B4-BE49-F238E27FC236}">
                <a16:creationId xmlns:a16="http://schemas.microsoft.com/office/drawing/2014/main" id="{DC6ABF0C-621A-4269-9D49-2A5A3D035D1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230470" y="1"/>
            <a:ext cx="5961529"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21919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159000"/>
            <a:ext cx="5568894" cy="1155700"/>
          </a:xfrm>
          <a:prstGeom prst="rect">
            <a:avLst/>
          </a:prstGeom>
          <a:noFill/>
        </p:spPr>
        <p:txBody>
          <a:bodyPr lIns="0" tIns="0" rIns="0" bIns="0" anchor="b" anchorCtr="0"/>
          <a:lstStyle>
            <a:lvl1pPr>
              <a:defRPr sz="3600" strike="noStrike" spc="-49" baseline="0">
                <a:solidFill>
                  <a:schemeClr val="tx1"/>
                </a:solidFill>
              </a:defRPr>
            </a:lvl1pPr>
          </a:lstStyle>
          <a:p>
            <a:r>
              <a:rPr lang="en-US" dirty="0"/>
              <a:t>Dynamics 365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3578225"/>
            <a:ext cx="5552951" cy="646331"/>
          </a:xfrm>
          <a:prstGeom prst="rect">
            <a:avLst/>
          </a:prstGeom>
        </p:spPr>
        <p:txBody>
          <a:bodyPr lIns="0"/>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descr="Microsoft Dynamics 365 logo">
            <a:extLst>
              <a:ext uri="{FF2B5EF4-FFF2-40B4-BE49-F238E27FC236}">
                <a16:creationId xmlns:a16="http://schemas.microsoft.com/office/drawing/2014/main" id="{58A1BB93-1F77-4806-ABF6-B3C0CAEF2DB6}"/>
              </a:ext>
            </a:extLst>
          </p:cNvPr>
          <p:cNvPicPr>
            <a:picLocks noChangeAspect="1"/>
          </p:cNvPicPr>
          <p:nvPr userDrawn="1"/>
        </p:nvPicPr>
        <p:blipFill>
          <a:blip r:embed="rId2"/>
          <a:stretch>
            <a:fillRect/>
          </a:stretch>
        </p:blipFill>
        <p:spPr>
          <a:xfrm>
            <a:off x="146410" y="159693"/>
            <a:ext cx="3471501" cy="871754"/>
          </a:xfrm>
          <a:prstGeom prst="rect">
            <a:avLst/>
          </a:prstGeom>
        </p:spPr>
      </p:pic>
      <p:sp>
        <p:nvSpPr>
          <p:cNvPr id="25" name="Oval 24">
            <a:extLst>
              <a:ext uri="{FF2B5EF4-FFF2-40B4-BE49-F238E27FC236}">
                <a16:creationId xmlns:a16="http://schemas.microsoft.com/office/drawing/2014/main" id="{BD93E6F0-EE4D-42DC-B243-DA91E9B2196C}"/>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860D944-463A-4008-8640-1BAEEE431EFB}"/>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62" t="1255" r="619" b="201"/>
          <a:stretch/>
        </p:blipFill>
        <p:spPr bwMode="ltGray">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7" name="Picture 6">
            <a:extLst>
              <a:ext uri="{FF2B5EF4-FFF2-40B4-BE49-F238E27FC236}">
                <a16:creationId xmlns:a16="http://schemas.microsoft.com/office/drawing/2014/main" id="{0E57E332-DB0C-455C-A586-71341D26BD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669980" y="2026158"/>
            <a:ext cx="3098292" cy="2805684"/>
          </a:xfrm>
          <a:prstGeom prst="rect">
            <a:avLst/>
          </a:prstGeom>
        </p:spPr>
      </p:pic>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Microsoft Dynamics 365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09390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5" name="Picture 4" descr="Color Palette">
            <a:extLst>
              <a:ext uri="{FF2B5EF4-FFF2-40B4-BE49-F238E27FC236}">
                <a16:creationId xmlns:a16="http://schemas.microsoft.com/office/drawing/2014/main" id="{6CAC787A-09D4-4D0F-AD53-A4F7D08A33D4}"/>
              </a:ext>
            </a:extLst>
          </p:cNvPr>
          <p:cNvPicPr>
            <a:picLocks noChangeAspect="1"/>
          </p:cNvPicPr>
          <p:nvPr userDrawn="1"/>
        </p:nvPicPr>
        <p:blipFill>
          <a:blip r:embed="rId75"/>
          <a:stretch>
            <a:fillRect/>
          </a:stretch>
        </p:blipFill>
        <p:spPr>
          <a:xfrm>
            <a:off x="12324588" y="-9525"/>
            <a:ext cx="573024" cy="6858000"/>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68"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734" r:id="rId7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7" Type="http://schemas.openxmlformats.org/officeDocument/2006/relationships/hyperlink" Target="https://docs.microsoft.com/power-virtual-agents/"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ocs.microsoft.com/learn/paths/work-power-virtual-agents/" TargetMode="External"/><Relationship Id="rId5" Type="http://schemas.openxmlformats.org/officeDocument/2006/relationships/hyperlink" Target="https://docs.microsoft.com/en-us/learn/" TargetMode="External"/><Relationship Id="rId4" Type="http://schemas.openxmlformats.org/officeDocument/2006/relationships/hyperlink" Target="https://powervirtualagents.microsoft.com/blog/best-practices-when-planning-to-use-chat-bo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2050" y="2731384"/>
            <a:ext cx="4167887" cy="1763560"/>
          </a:xfrm>
        </p:spPr>
        <p:txBody>
          <a:bodyPr/>
          <a:lstStyle/>
          <a:p>
            <a:r>
              <a:rPr lang="en-US" sz="1800" dirty="0"/>
              <a:t>PL-600</a:t>
            </a:r>
            <a:br>
              <a:rPr lang="en-US" dirty="0"/>
            </a:br>
            <a:br>
              <a:rPr lang="en-US" dirty="0"/>
            </a:br>
            <a:r>
              <a:rPr lang="en-US" dirty="0"/>
              <a:t>Power Virtual </a:t>
            </a:r>
            <a:r>
              <a:rPr lang="en-US"/>
              <a:t>Agents Architecture</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860D6E8-F022-452F-8DD6-E35901A3F4E3}"/>
              </a:ext>
            </a:extLst>
          </p:cNvPr>
          <p:cNvSpPr>
            <a:spLocks noGrp="1"/>
          </p:cNvSpPr>
          <p:nvPr>
            <p:ph type="title"/>
          </p:nvPr>
        </p:nvSpPr>
        <p:spPr/>
        <p:txBody>
          <a:bodyPr/>
          <a:lstStyle/>
          <a:p>
            <a:r>
              <a:rPr lang="en-GB" dirty="0"/>
              <a:t>What are the solution architect’s role?</a:t>
            </a:r>
          </a:p>
        </p:txBody>
      </p:sp>
      <p:sp>
        <p:nvSpPr>
          <p:cNvPr id="29" name="Text Placeholder 28">
            <a:extLst>
              <a:ext uri="{FF2B5EF4-FFF2-40B4-BE49-F238E27FC236}">
                <a16:creationId xmlns:a16="http://schemas.microsoft.com/office/drawing/2014/main" id="{67D0D4EC-4526-49B9-8D77-9749A47BEB5F}"/>
              </a:ext>
            </a:extLst>
          </p:cNvPr>
          <p:cNvSpPr>
            <a:spLocks noGrp="1"/>
          </p:cNvSpPr>
          <p:nvPr>
            <p:ph type="body" sz="quarter" idx="45"/>
          </p:nvPr>
        </p:nvSpPr>
        <p:spPr/>
        <p:txBody>
          <a:bodyPr/>
          <a:lstStyle/>
          <a:p>
            <a:r>
              <a:rPr lang="en-GB" dirty="0"/>
              <a:t>Classroom discussion</a:t>
            </a:r>
          </a:p>
        </p:txBody>
      </p:sp>
      <p:pic>
        <p:nvPicPr>
          <p:cNvPr id="7" name="Picture Placeholder 9" descr="An image of a woman looking at her tablet screen near a window sitting near a study table">
            <a:extLst>
              <a:ext uri="{FF2B5EF4-FFF2-40B4-BE49-F238E27FC236}">
                <a16:creationId xmlns:a16="http://schemas.microsoft.com/office/drawing/2014/main" id="{0408C11A-1318-4556-8FA9-6B0FA4C5525D}"/>
              </a:ext>
            </a:extLst>
          </p:cNvPr>
          <p:cNvPicPr>
            <a:picLocks noGrp="1" noChangeAspect="1"/>
          </p:cNvPicPr>
          <p:nvPr>
            <p:ph type="pic" sz="quarter" idx="15"/>
          </p:nvPr>
        </p:nvPicPr>
        <p:blipFill rotWithShape="1">
          <a:blip r:embed="rId3"/>
          <a:srcRect l="10792" r="10792"/>
          <a:stretch/>
        </p:blipFill>
        <p:spPr>
          <a:xfrm>
            <a:off x="6229350" y="439738"/>
            <a:ext cx="5973763" cy="5084762"/>
          </a:xfrm>
        </p:spPr>
      </p:pic>
    </p:spTree>
    <p:extLst>
      <p:ext uri="{BB962C8B-B14F-4D97-AF65-F5344CB8AC3E}">
        <p14:creationId xmlns:p14="http://schemas.microsoft.com/office/powerpoint/2010/main" val="2714432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of the solution architect</a:t>
            </a:r>
          </a:p>
        </p:txBody>
      </p:sp>
      <p:grpSp>
        <p:nvGrpSpPr>
          <p:cNvPr id="86" name="Group 85" descr="Icon of gear and two arrow">
            <a:extLst>
              <a:ext uri="{FF2B5EF4-FFF2-40B4-BE49-F238E27FC236}">
                <a16:creationId xmlns:a16="http://schemas.microsoft.com/office/drawing/2014/main" id="{0A68F842-12E1-4C92-B3AA-3D59C5563031}"/>
              </a:ext>
            </a:extLst>
          </p:cNvPr>
          <p:cNvGrpSpPr/>
          <p:nvPr/>
        </p:nvGrpSpPr>
        <p:grpSpPr>
          <a:xfrm>
            <a:off x="418643" y="1487929"/>
            <a:ext cx="717140" cy="717242"/>
            <a:chOff x="418643" y="1456896"/>
            <a:chExt cx="717140" cy="717242"/>
          </a:xfrm>
        </p:grpSpPr>
        <p:grpSp>
          <p:nvGrpSpPr>
            <p:cNvPr id="87" name="Group 86">
              <a:extLst>
                <a:ext uri="{FF2B5EF4-FFF2-40B4-BE49-F238E27FC236}">
                  <a16:creationId xmlns:a16="http://schemas.microsoft.com/office/drawing/2014/main" id="{0E91E998-8644-4090-9669-E7F5A87437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92" name="Freeform 5">
                <a:extLst>
                  <a:ext uri="{FF2B5EF4-FFF2-40B4-BE49-F238E27FC236}">
                    <a16:creationId xmlns:a16="http://schemas.microsoft.com/office/drawing/2014/main" id="{F66AA3E9-0CAD-48EC-A87F-5CCBFCA6CCA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3" name="Freeform 6">
                <a:extLst>
                  <a:ext uri="{FF2B5EF4-FFF2-40B4-BE49-F238E27FC236}">
                    <a16:creationId xmlns:a16="http://schemas.microsoft.com/office/drawing/2014/main" id="{20A658A0-611C-4F26-9C41-C6EC65916EF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8" name="Group 87" descr="Icon of gear and two arrow">
              <a:extLst>
                <a:ext uri="{FF2B5EF4-FFF2-40B4-BE49-F238E27FC236}">
                  <a16:creationId xmlns:a16="http://schemas.microsoft.com/office/drawing/2014/main" id="{2DE54F3E-B02D-48C2-ACDD-B853B1A08A9F}"/>
                </a:ext>
              </a:extLst>
            </p:cNvPr>
            <p:cNvGrpSpPr>
              <a:grpSpLocks noChangeAspect="1"/>
            </p:cNvGrpSpPr>
            <p:nvPr/>
          </p:nvGrpSpPr>
          <p:grpSpPr>
            <a:xfrm>
              <a:off x="578448" y="1653485"/>
              <a:ext cx="397530" cy="324064"/>
              <a:chOff x="10035841" y="508637"/>
              <a:chExt cx="758435" cy="618272"/>
            </a:xfrm>
          </p:grpSpPr>
          <p:sp>
            <p:nvSpPr>
              <p:cNvPr id="89" name="Freeform: Shape 88">
                <a:extLst>
                  <a:ext uri="{FF2B5EF4-FFF2-40B4-BE49-F238E27FC236}">
                    <a16:creationId xmlns:a16="http://schemas.microsoft.com/office/drawing/2014/main" id="{08D4D00B-F798-42AF-9A36-157EF477180C}"/>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0" name="Freeform: Shape 89">
                <a:extLst>
                  <a:ext uri="{FF2B5EF4-FFF2-40B4-BE49-F238E27FC236}">
                    <a16:creationId xmlns:a16="http://schemas.microsoft.com/office/drawing/2014/main" id="{368787A2-0918-45B7-8C4E-AE2DB9255B09}"/>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1" name="Freeform: Shape 90">
                <a:extLst>
                  <a:ext uri="{FF2B5EF4-FFF2-40B4-BE49-F238E27FC236}">
                    <a16:creationId xmlns:a16="http://schemas.microsoft.com/office/drawing/2014/main" id="{85C59558-59CB-43D7-B103-6EBDB05A6514}"/>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Consider where chatbots can be used to replace other app and user interface experiences</a:t>
            </a:r>
          </a:p>
        </p:txBody>
      </p:sp>
      <p:grpSp>
        <p:nvGrpSpPr>
          <p:cNvPr id="94" name="Group 93" descr="Icon of chart with a rising arrow">
            <a:extLst>
              <a:ext uri="{FF2B5EF4-FFF2-40B4-BE49-F238E27FC236}">
                <a16:creationId xmlns:a16="http://schemas.microsoft.com/office/drawing/2014/main" id="{6A71F6DF-8DB8-4839-86E1-32F6E413B0F7}"/>
              </a:ext>
            </a:extLst>
          </p:cNvPr>
          <p:cNvGrpSpPr/>
          <p:nvPr/>
        </p:nvGrpSpPr>
        <p:grpSpPr>
          <a:xfrm>
            <a:off x="418643" y="2533089"/>
            <a:ext cx="717140" cy="717242"/>
            <a:chOff x="418643" y="2314535"/>
            <a:chExt cx="717140" cy="717242"/>
          </a:xfrm>
        </p:grpSpPr>
        <p:grpSp>
          <p:nvGrpSpPr>
            <p:cNvPr id="95" name="Group 94">
              <a:extLst>
                <a:ext uri="{FF2B5EF4-FFF2-40B4-BE49-F238E27FC236}">
                  <a16:creationId xmlns:a16="http://schemas.microsoft.com/office/drawing/2014/main" id="{9FACE9E5-E9EA-4242-9A7F-DCDDE8E8315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99" name="Freeform 5">
                <a:extLst>
                  <a:ext uri="{FF2B5EF4-FFF2-40B4-BE49-F238E27FC236}">
                    <a16:creationId xmlns:a16="http://schemas.microsoft.com/office/drawing/2014/main" id="{6BCF981C-B2E5-45F4-93FB-56F861B0260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B128AB9E-5DE5-4CB5-A036-1E00726CAA6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6" name="Group 95" descr="Icon of chart with a rising arrow">
              <a:extLst>
                <a:ext uri="{FF2B5EF4-FFF2-40B4-BE49-F238E27FC236}">
                  <a16:creationId xmlns:a16="http://schemas.microsoft.com/office/drawing/2014/main" id="{7E204144-67A9-4B99-83A1-CA8C3C1A04B8}"/>
                </a:ext>
              </a:extLst>
            </p:cNvPr>
            <p:cNvGrpSpPr>
              <a:grpSpLocks noChangeAspect="1"/>
            </p:cNvGrpSpPr>
            <p:nvPr/>
          </p:nvGrpSpPr>
          <p:grpSpPr>
            <a:xfrm>
              <a:off x="603248" y="2499191"/>
              <a:ext cx="347930" cy="347930"/>
              <a:chOff x="3842467" y="3185112"/>
              <a:chExt cx="328830" cy="328830"/>
            </a:xfrm>
          </p:grpSpPr>
          <p:sp>
            <p:nvSpPr>
              <p:cNvPr id="97" name="Freeform 10">
                <a:extLst>
                  <a:ext uri="{FF2B5EF4-FFF2-40B4-BE49-F238E27FC236}">
                    <a16:creationId xmlns:a16="http://schemas.microsoft.com/office/drawing/2014/main" id="{324665C1-3266-4CA8-BA62-51E156207D3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11">
                <a:extLst>
                  <a:ext uri="{FF2B5EF4-FFF2-40B4-BE49-F238E27FC236}">
                    <a16:creationId xmlns:a16="http://schemas.microsoft.com/office/drawing/2014/main" id="{F43818E8-B3F2-46E4-8ED9-B3A8D2CE97A5}"/>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Determine the channels where the chatbot will be deployed</a:t>
            </a:r>
          </a:p>
        </p:txBody>
      </p:sp>
      <p:grpSp>
        <p:nvGrpSpPr>
          <p:cNvPr id="101" name="Group 100" descr="Icon of calendar">
            <a:extLst>
              <a:ext uri="{FF2B5EF4-FFF2-40B4-BE49-F238E27FC236}">
                <a16:creationId xmlns:a16="http://schemas.microsoft.com/office/drawing/2014/main" id="{361E4448-1A0F-4199-8B37-69DF8A7B6E83}"/>
              </a:ext>
            </a:extLst>
          </p:cNvPr>
          <p:cNvGrpSpPr/>
          <p:nvPr/>
        </p:nvGrpSpPr>
        <p:grpSpPr>
          <a:xfrm>
            <a:off x="418643" y="3578249"/>
            <a:ext cx="717140" cy="717242"/>
            <a:chOff x="418643" y="3160968"/>
            <a:chExt cx="717140" cy="717242"/>
          </a:xfrm>
        </p:grpSpPr>
        <p:grpSp>
          <p:nvGrpSpPr>
            <p:cNvPr id="102" name="Group 101">
              <a:extLst>
                <a:ext uri="{FF2B5EF4-FFF2-40B4-BE49-F238E27FC236}">
                  <a16:creationId xmlns:a16="http://schemas.microsoft.com/office/drawing/2014/main" id="{28750419-A55F-4939-A198-AD0246ED1E30}"/>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17" name="Freeform 5">
                <a:extLst>
                  <a:ext uri="{FF2B5EF4-FFF2-40B4-BE49-F238E27FC236}">
                    <a16:creationId xmlns:a16="http://schemas.microsoft.com/office/drawing/2014/main" id="{EB2BFC92-878B-4A16-A69F-D02FD85FDC2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8" name="Freeform 6">
                <a:extLst>
                  <a:ext uri="{FF2B5EF4-FFF2-40B4-BE49-F238E27FC236}">
                    <a16:creationId xmlns:a16="http://schemas.microsoft.com/office/drawing/2014/main" id="{F6A82F2F-F8B4-4D48-BA94-A677186646B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03" name="Group 102" descr="Icon of calendar">
              <a:extLst>
                <a:ext uri="{FF2B5EF4-FFF2-40B4-BE49-F238E27FC236}">
                  <a16:creationId xmlns:a16="http://schemas.microsoft.com/office/drawing/2014/main" id="{C43119EA-9C10-4F92-A895-EACB89BA2AC9}"/>
                </a:ext>
              </a:extLst>
            </p:cNvPr>
            <p:cNvGrpSpPr>
              <a:grpSpLocks noChangeAspect="1"/>
            </p:cNvGrpSpPr>
            <p:nvPr/>
          </p:nvGrpSpPr>
          <p:grpSpPr>
            <a:xfrm>
              <a:off x="599415" y="3370273"/>
              <a:ext cx="355596" cy="298632"/>
              <a:chOff x="2729230" y="4322068"/>
              <a:chExt cx="482169" cy="404930"/>
            </a:xfrm>
          </p:grpSpPr>
          <p:sp>
            <p:nvSpPr>
              <p:cNvPr id="104" name="Freeform: Shape 103">
                <a:extLst>
                  <a:ext uri="{FF2B5EF4-FFF2-40B4-BE49-F238E27FC236}">
                    <a16:creationId xmlns:a16="http://schemas.microsoft.com/office/drawing/2014/main" id="{6FEC9CAE-85C2-421D-9B1D-1404A84E987A}"/>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5" name="Freeform: Shape 104">
                <a:extLst>
                  <a:ext uri="{FF2B5EF4-FFF2-40B4-BE49-F238E27FC236}">
                    <a16:creationId xmlns:a16="http://schemas.microsoft.com/office/drawing/2014/main" id="{F1E86962-CFFD-482F-9B85-B565956F256C}"/>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6" name="Group 105">
                <a:extLst>
                  <a:ext uri="{FF2B5EF4-FFF2-40B4-BE49-F238E27FC236}">
                    <a16:creationId xmlns:a16="http://schemas.microsoft.com/office/drawing/2014/main" id="{0678189D-288B-4264-B907-E6044D1742B1}"/>
                  </a:ext>
                </a:extLst>
              </p:cNvPr>
              <p:cNvGrpSpPr/>
              <p:nvPr/>
            </p:nvGrpSpPr>
            <p:grpSpPr>
              <a:xfrm>
                <a:off x="2729230" y="4370939"/>
                <a:ext cx="482169" cy="356059"/>
                <a:chOff x="2729230" y="4370939"/>
                <a:chExt cx="482169" cy="356059"/>
              </a:xfrm>
              <a:solidFill>
                <a:srgbClr val="3C3C41"/>
              </a:solidFill>
            </p:grpSpPr>
            <p:sp>
              <p:nvSpPr>
                <p:cNvPr id="115" name="Freeform: Shape 114">
                  <a:extLst>
                    <a:ext uri="{FF2B5EF4-FFF2-40B4-BE49-F238E27FC236}">
                      <a16:creationId xmlns:a16="http://schemas.microsoft.com/office/drawing/2014/main" id="{A56D9D2A-4809-48EC-8FDC-997FDBC39994}"/>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Shape 115">
                  <a:extLst>
                    <a:ext uri="{FF2B5EF4-FFF2-40B4-BE49-F238E27FC236}">
                      <a16:creationId xmlns:a16="http://schemas.microsoft.com/office/drawing/2014/main" id="{DAA42714-292B-4222-8055-E080CA3BA396}"/>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07" name="Freeform: Shape 106">
                <a:extLst>
                  <a:ext uri="{FF2B5EF4-FFF2-40B4-BE49-F238E27FC236}">
                    <a16:creationId xmlns:a16="http://schemas.microsoft.com/office/drawing/2014/main" id="{AB77C9C3-2841-478F-A812-CBF829345059}"/>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1AE3727C-9095-4F27-BA94-300D23DA48EF}"/>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Shape 108">
                <a:extLst>
                  <a:ext uri="{FF2B5EF4-FFF2-40B4-BE49-F238E27FC236}">
                    <a16:creationId xmlns:a16="http://schemas.microsoft.com/office/drawing/2014/main" id="{E8F47913-FC83-4EEB-9DAD-A8865B58F7E9}"/>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Shape 109">
                <a:extLst>
                  <a:ext uri="{FF2B5EF4-FFF2-40B4-BE49-F238E27FC236}">
                    <a16:creationId xmlns:a16="http://schemas.microsoft.com/office/drawing/2014/main" id="{D2C031FC-5493-4E41-B312-740EE7BC5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Shape 110">
                <a:extLst>
                  <a:ext uri="{FF2B5EF4-FFF2-40B4-BE49-F238E27FC236}">
                    <a16:creationId xmlns:a16="http://schemas.microsoft.com/office/drawing/2014/main" id="{ED6410BD-1A42-4266-8AD5-01F21024BA3F}"/>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Shape 111">
                <a:extLst>
                  <a:ext uri="{FF2B5EF4-FFF2-40B4-BE49-F238E27FC236}">
                    <a16:creationId xmlns:a16="http://schemas.microsoft.com/office/drawing/2014/main" id="{54156BB6-7281-4200-A192-7A4B0FC80625}"/>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0E9437B1-0BAC-4FF9-AA04-1EA6DD59F74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BDCA0D73-5B35-4F60-B0B3-26C79E89CFA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Ensure that the project team follows the principles and best practices</a:t>
            </a:r>
            <a:r>
              <a:rPr lang="en-US" dirty="0"/>
              <a:t> for building chatbots</a:t>
            </a:r>
          </a:p>
        </p:txBody>
      </p:sp>
      <p:grpSp>
        <p:nvGrpSpPr>
          <p:cNvPr id="119" name="Group 118" descr="Icon of crosshair">
            <a:extLst>
              <a:ext uri="{FF2B5EF4-FFF2-40B4-BE49-F238E27FC236}">
                <a16:creationId xmlns:a16="http://schemas.microsoft.com/office/drawing/2014/main" id="{CC54A8FF-9309-4965-AE2F-253F7630EBAF}"/>
              </a:ext>
            </a:extLst>
          </p:cNvPr>
          <p:cNvGrpSpPr/>
          <p:nvPr/>
        </p:nvGrpSpPr>
        <p:grpSpPr>
          <a:xfrm>
            <a:off x="418643" y="4623409"/>
            <a:ext cx="717140" cy="717242"/>
            <a:chOff x="418643" y="4007401"/>
            <a:chExt cx="717140" cy="717242"/>
          </a:xfrm>
        </p:grpSpPr>
        <p:grpSp>
          <p:nvGrpSpPr>
            <p:cNvPr id="120" name="Group 119">
              <a:extLst>
                <a:ext uri="{FF2B5EF4-FFF2-40B4-BE49-F238E27FC236}">
                  <a16:creationId xmlns:a16="http://schemas.microsoft.com/office/drawing/2014/main" id="{20E2FF48-BD38-41FE-AC36-CB945ADA6975}"/>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160" name="Freeform 5">
                <a:extLst>
                  <a:ext uri="{FF2B5EF4-FFF2-40B4-BE49-F238E27FC236}">
                    <a16:creationId xmlns:a16="http://schemas.microsoft.com/office/drawing/2014/main" id="{D2C1C01F-41FE-49CA-8AC0-F769E5797A88}"/>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6">
                <a:extLst>
                  <a:ext uri="{FF2B5EF4-FFF2-40B4-BE49-F238E27FC236}">
                    <a16:creationId xmlns:a16="http://schemas.microsoft.com/office/drawing/2014/main" id="{72C8AA30-59EF-4573-915D-2A01D743D036}"/>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1" name="Group 120" descr="Icon of crosshair">
              <a:extLst>
                <a:ext uri="{FF2B5EF4-FFF2-40B4-BE49-F238E27FC236}">
                  <a16:creationId xmlns:a16="http://schemas.microsoft.com/office/drawing/2014/main" id="{38CB5B54-22F8-454F-ABD5-4A3BE95A02F0}"/>
                </a:ext>
              </a:extLst>
            </p:cNvPr>
            <p:cNvGrpSpPr>
              <a:grpSpLocks noChangeAspect="1"/>
            </p:cNvGrpSpPr>
            <p:nvPr/>
          </p:nvGrpSpPr>
          <p:grpSpPr>
            <a:xfrm>
              <a:off x="598817" y="4187626"/>
              <a:ext cx="356792" cy="356792"/>
              <a:chOff x="2402115" y="2108508"/>
              <a:chExt cx="3002280" cy="3002280"/>
            </a:xfrm>
            <a:solidFill>
              <a:srgbClr val="3C3C41"/>
            </a:solidFill>
          </p:grpSpPr>
          <p:sp>
            <p:nvSpPr>
              <p:cNvPr id="122" name="Freeform: Shape 121">
                <a:extLst>
                  <a:ext uri="{FF2B5EF4-FFF2-40B4-BE49-F238E27FC236}">
                    <a16:creationId xmlns:a16="http://schemas.microsoft.com/office/drawing/2014/main" id="{5754A291-4912-4832-8575-702713C302FD}"/>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60923AD-A9AD-4D58-9DC6-7BACD4854EFE}"/>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6DBEFA4-65B3-4925-BF1B-3593782A11FB}"/>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74EE1B-1217-4103-8F35-CCD815B01832}"/>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1FC54E8-E9DA-45F2-9BAF-9EA0ED334FF9}"/>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30E4786-4B87-4257-A74C-E901F10DF275}"/>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D2B3619-96F9-4FAA-9426-CC7F98C472FB}"/>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B0A86950-9C6D-4E74-81E6-FC7B43952906}"/>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F59E0ED-1B6A-400B-8DA8-82828AD09D95}"/>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12E2D8E9-295D-444C-8762-8747FDDCE1A2}"/>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301C061-FF29-41B2-94F5-E1BEAE4D1087}"/>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53F7718F-8E00-424D-87AB-451C731D2DB1}"/>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Follow the principles for responsible AI</a:t>
            </a:r>
          </a:p>
        </p:txBody>
      </p:sp>
    </p:spTree>
    <p:extLst>
      <p:ext uri="{BB962C8B-B14F-4D97-AF65-F5344CB8AC3E}">
        <p14:creationId xmlns:p14="http://schemas.microsoft.com/office/powerpoint/2010/main" val="16501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Responsible AI</a:t>
            </a:r>
          </a:p>
        </p:txBody>
      </p:sp>
      <p:sp>
        <p:nvSpPr>
          <p:cNvPr id="6" name="Text Placeholder 5"/>
          <p:cNvSpPr>
            <a:spLocks noGrp="1"/>
          </p:cNvSpPr>
          <p:nvPr>
            <p:ph type="body" sz="quarter" idx="15"/>
          </p:nvPr>
        </p:nvSpPr>
        <p:spPr/>
        <p:txBody>
          <a:bodyPr/>
          <a:lstStyle/>
          <a:p>
            <a:pPr lvl="1"/>
            <a:r>
              <a:rPr lang="en-US" dirty="0"/>
              <a:t>Six principles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Fairness</a:t>
            </a:r>
          </a:p>
          <a:p>
            <a:pPr lvl="1"/>
            <a:r>
              <a:rPr lang="en-US" dirty="0"/>
              <a:t>AI systems should treat people fairly</a:t>
            </a:r>
          </a:p>
        </p:txBody>
      </p:sp>
      <p:grpSp>
        <p:nvGrpSpPr>
          <p:cNvPr id="102" name="Group 101" descr="Icon of gear and two arrow">
            <a:extLst>
              <a:ext uri="{FF2B5EF4-FFF2-40B4-BE49-F238E27FC236}">
                <a16:creationId xmlns:a16="http://schemas.microsoft.com/office/drawing/2014/main" id="{0700348A-4444-4163-B6C5-36C37AAE77CF}"/>
              </a:ext>
            </a:extLst>
          </p:cNvPr>
          <p:cNvGrpSpPr/>
          <p:nvPr/>
        </p:nvGrpSpPr>
        <p:grpSpPr>
          <a:xfrm>
            <a:off x="3243154" y="2857328"/>
            <a:ext cx="723714" cy="723714"/>
            <a:chOff x="9893353" y="551475"/>
            <a:chExt cx="782637" cy="782637"/>
          </a:xfrm>
        </p:grpSpPr>
        <p:sp>
          <p:nvSpPr>
            <p:cNvPr id="103" name="AutoShape 3">
              <a:extLst>
                <a:ext uri="{FF2B5EF4-FFF2-40B4-BE49-F238E27FC236}">
                  <a16:creationId xmlns:a16="http://schemas.microsoft.com/office/drawing/2014/main" id="{8BA09507-DF99-4FC9-BE29-239C65753B04}"/>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5">
              <a:extLst>
                <a:ext uri="{FF2B5EF4-FFF2-40B4-BE49-F238E27FC236}">
                  <a16:creationId xmlns:a16="http://schemas.microsoft.com/office/drawing/2014/main" id="{5423F011-7F52-4302-90DE-525BB95D0AE9}"/>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05" name="Freeform 6">
              <a:extLst>
                <a:ext uri="{FF2B5EF4-FFF2-40B4-BE49-F238E27FC236}">
                  <a16:creationId xmlns:a16="http://schemas.microsoft.com/office/drawing/2014/main" id="{1CE5F476-E189-488D-A9D3-178416CEDE4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06" name="Freeform: Shape 105">
              <a:extLst>
                <a:ext uri="{FF2B5EF4-FFF2-40B4-BE49-F238E27FC236}">
                  <a16:creationId xmlns:a16="http://schemas.microsoft.com/office/drawing/2014/main" id="{229B38E9-AD06-424C-9BBC-37559B7053A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7" name="Freeform: Shape 106">
              <a:extLst>
                <a:ext uri="{FF2B5EF4-FFF2-40B4-BE49-F238E27FC236}">
                  <a16:creationId xmlns:a16="http://schemas.microsoft.com/office/drawing/2014/main" id="{492DF4F1-01E5-48F9-96F6-CB397AC08C4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BC53B00C-3A00-4D8F-BC25-CA84B208D9D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Reliability &amp; Safety</a:t>
            </a:r>
          </a:p>
          <a:p>
            <a:pPr lvl="1"/>
            <a:r>
              <a:rPr lang="en-US" dirty="0"/>
              <a:t>AI systems should perform reliably and safely</a:t>
            </a:r>
          </a:p>
        </p:txBody>
      </p:sp>
      <p:grpSp>
        <p:nvGrpSpPr>
          <p:cNvPr id="109" name="Group 108" descr="Icon of gear and two arrow">
            <a:extLst>
              <a:ext uri="{FF2B5EF4-FFF2-40B4-BE49-F238E27FC236}">
                <a16:creationId xmlns:a16="http://schemas.microsoft.com/office/drawing/2014/main" id="{9EAED577-621C-4A83-B28C-D6C75DE2C25B}"/>
              </a:ext>
            </a:extLst>
          </p:cNvPr>
          <p:cNvGrpSpPr/>
          <p:nvPr/>
        </p:nvGrpSpPr>
        <p:grpSpPr>
          <a:xfrm>
            <a:off x="7088507" y="2857328"/>
            <a:ext cx="723714" cy="723714"/>
            <a:chOff x="9893353" y="551475"/>
            <a:chExt cx="782637" cy="782637"/>
          </a:xfrm>
        </p:grpSpPr>
        <p:sp>
          <p:nvSpPr>
            <p:cNvPr id="110" name="AutoShape 3">
              <a:extLst>
                <a:ext uri="{FF2B5EF4-FFF2-40B4-BE49-F238E27FC236}">
                  <a16:creationId xmlns:a16="http://schemas.microsoft.com/office/drawing/2014/main" id="{0525557D-3EBA-4BAA-9ECC-BF79D9B5F005}"/>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5">
              <a:extLst>
                <a:ext uri="{FF2B5EF4-FFF2-40B4-BE49-F238E27FC236}">
                  <a16:creationId xmlns:a16="http://schemas.microsoft.com/office/drawing/2014/main" id="{F2A9E432-F68F-4692-B359-565868E8B461}"/>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2" name="Freeform 6">
              <a:extLst>
                <a:ext uri="{FF2B5EF4-FFF2-40B4-BE49-F238E27FC236}">
                  <a16:creationId xmlns:a16="http://schemas.microsoft.com/office/drawing/2014/main" id="{3B9C9529-C3C5-4F77-9920-2702867E7DC8}"/>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13" name="Freeform: Shape 112">
              <a:extLst>
                <a:ext uri="{FF2B5EF4-FFF2-40B4-BE49-F238E27FC236}">
                  <a16:creationId xmlns:a16="http://schemas.microsoft.com/office/drawing/2014/main" id="{4D3F6FFD-C8F9-470A-983C-F61D300CC99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446BFA7C-8D87-4BF5-9889-7D063E5081E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5" name="Freeform: Shape 114">
              <a:extLst>
                <a:ext uri="{FF2B5EF4-FFF2-40B4-BE49-F238E27FC236}">
                  <a16:creationId xmlns:a16="http://schemas.microsoft.com/office/drawing/2014/main" id="{D31591E7-241B-4998-8F1E-241453EC8F92}"/>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2" name="Text Placeholder 1">
            <a:extLst>
              <a:ext uri="{FF2B5EF4-FFF2-40B4-BE49-F238E27FC236}">
                <a16:creationId xmlns:a16="http://schemas.microsoft.com/office/drawing/2014/main" id="{0EA92DA2-96B0-4E41-80DC-E072500321CE}"/>
              </a:ext>
            </a:extLst>
          </p:cNvPr>
          <p:cNvSpPr>
            <a:spLocks noGrp="1"/>
          </p:cNvSpPr>
          <p:nvPr>
            <p:ph type="body" sz="quarter" idx="18"/>
          </p:nvPr>
        </p:nvSpPr>
        <p:spPr>
          <a:ln>
            <a:solidFill>
              <a:schemeClr val="accent4"/>
            </a:solidFill>
          </a:ln>
        </p:spPr>
        <p:txBody>
          <a:bodyPr/>
          <a:lstStyle/>
          <a:p>
            <a:r>
              <a:rPr lang="en-US" dirty="0"/>
              <a:t>Privacy &amp; Security</a:t>
            </a:r>
          </a:p>
          <a:p>
            <a:pPr lvl="1"/>
            <a:r>
              <a:rPr lang="en-US" dirty="0"/>
              <a:t>AI systems should be secure and respect privacy </a:t>
            </a:r>
          </a:p>
        </p:txBody>
      </p:sp>
      <p:grpSp>
        <p:nvGrpSpPr>
          <p:cNvPr id="116" name="Group 115" descr="Icon of gear and two arrow">
            <a:extLst>
              <a:ext uri="{FF2B5EF4-FFF2-40B4-BE49-F238E27FC236}">
                <a16:creationId xmlns:a16="http://schemas.microsoft.com/office/drawing/2014/main" id="{72AFB6C1-97A4-45F3-8A28-89EFF7711D3B}"/>
              </a:ext>
            </a:extLst>
          </p:cNvPr>
          <p:cNvGrpSpPr/>
          <p:nvPr/>
        </p:nvGrpSpPr>
        <p:grpSpPr>
          <a:xfrm>
            <a:off x="10938519" y="2857328"/>
            <a:ext cx="723714" cy="723714"/>
            <a:chOff x="9893353" y="551475"/>
            <a:chExt cx="782637" cy="782637"/>
          </a:xfrm>
        </p:grpSpPr>
        <p:sp>
          <p:nvSpPr>
            <p:cNvPr id="117" name="AutoShape 3">
              <a:extLst>
                <a:ext uri="{FF2B5EF4-FFF2-40B4-BE49-F238E27FC236}">
                  <a16:creationId xmlns:a16="http://schemas.microsoft.com/office/drawing/2014/main" id="{9129646F-74F6-441E-A228-2C2213B48546}"/>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5">
              <a:extLst>
                <a:ext uri="{FF2B5EF4-FFF2-40B4-BE49-F238E27FC236}">
                  <a16:creationId xmlns:a16="http://schemas.microsoft.com/office/drawing/2014/main" id="{4974A834-07AE-4283-A7DF-01C27A92F0E5}"/>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9" name="Freeform 6">
              <a:extLst>
                <a:ext uri="{FF2B5EF4-FFF2-40B4-BE49-F238E27FC236}">
                  <a16:creationId xmlns:a16="http://schemas.microsoft.com/office/drawing/2014/main" id="{85584401-DB20-4548-A00C-B3D7BB88DBB4}"/>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20" name="Freeform: Shape 119">
              <a:extLst>
                <a:ext uri="{FF2B5EF4-FFF2-40B4-BE49-F238E27FC236}">
                  <a16:creationId xmlns:a16="http://schemas.microsoft.com/office/drawing/2014/main" id="{72183F35-7F9D-4D64-92FD-44E001CFE21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1" name="Freeform: Shape 120">
              <a:extLst>
                <a:ext uri="{FF2B5EF4-FFF2-40B4-BE49-F238E27FC236}">
                  <a16:creationId xmlns:a16="http://schemas.microsoft.com/office/drawing/2014/main" id="{ACD2B780-9839-4821-8048-CB65A865C98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2" name="Freeform: Shape 121">
              <a:extLst>
                <a:ext uri="{FF2B5EF4-FFF2-40B4-BE49-F238E27FC236}">
                  <a16:creationId xmlns:a16="http://schemas.microsoft.com/office/drawing/2014/main" id="{327A53D8-7E2B-4D06-84A3-7981EC3C5BF6}"/>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3" name="Text Placeholder 2">
            <a:extLst>
              <a:ext uri="{FF2B5EF4-FFF2-40B4-BE49-F238E27FC236}">
                <a16:creationId xmlns:a16="http://schemas.microsoft.com/office/drawing/2014/main" id="{ECD5E4E6-E2D8-48B3-AEE7-EFC203101F71}"/>
              </a:ext>
            </a:extLst>
          </p:cNvPr>
          <p:cNvSpPr>
            <a:spLocks noGrp="1"/>
          </p:cNvSpPr>
          <p:nvPr>
            <p:ph type="body" sz="quarter" idx="19"/>
          </p:nvPr>
        </p:nvSpPr>
        <p:spPr>
          <a:ln>
            <a:solidFill>
              <a:schemeClr val="accent4"/>
            </a:solidFill>
          </a:ln>
        </p:spPr>
        <p:txBody>
          <a:bodyPr/>
          <a:lstStyle/>
          <a:p>
            <a:r>
              <a:rPr lang="en-US" dirty="0"/>
              <a:t>Inclusiveness</a:t>
            </a:r>
          </a:p>
          <a:p>
            <a:pPr lvl="1"/>
            <a:r>
              <a:rPr lang="en-US" dirty="0"/>
              <a:t>AI systems should empower everyone</a:t>
            </a:r>
          </a:p>
        </p:txBody>
      </p:sp>
      <p:grpSp>
        <p:nvGrpSpPr>
          <p:cNvPr id="123" name="Group 122" descr="Icon of gear and two arrow">
            <a:extLst>
              <a:ext uri="{FF2B5EF4-FFF2-40B4-BE49-F238E27FC236}">
                <a16:creationId xmlns:a16="http://schemas.microsoft.com/office/drawing/2014/main" id="{2673747E-68E4-4362-BE04-9828A9EE77D5}"/>
              </a:ext>
            </a:extLst>
          </p:cNvPr>
          <p:cNvGrpSpPr/>
          <p:nvPr/>
        </p:nvGrpSpPr>
        <p:grpSpPr>
          <a:xfrm>
            <a:off x="3243154" y="4725015"/>
            <a:ext cx="723714" cy="723714"/>
            <a:chOff x="9893353" y="551475"/>
            <a:chExt cx="782637" cy="782637"/>
          </a:xfrm>
        </p:grpSpPr>
        <p:sp>
          <p:nvSpPr>
            <p:cNvPr id="124" name="AutoShape 3">
              <a:extLst>
                <a:ext uri="{FF2B5EF4-FFF2-40B4-BE49-F238E27FC236}">
                  <a16:creationId xmlns:a16="http://schemas.microsoft.com/office/drawing/2014/main" id="{AE667490-B488-43CD-BD15-7F18AC40D166}"/>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5">
              <a:extLst>
                <a:ext uri="{FF2B5EF4-FFF2-40B4-BE49-F238E27FC236}">
                  <a16:creationId xmlns:a16="http://schemas.microsoft.com/office/drawing/2014/main" id="{B8E20429-2D02-4E53-AAED-392DF462232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26" name="Freeform 6">
              <a:extLst>
                <a:ext uri="{FF2B5EF4-FFF2-40B4-BE49-F238E27FC236}">
                  <a16:creationId xmlns:a16="http://schemas.microsoft.com/office/drawing/2014/main" id="{32369134-94CD-4BC1-B4BE-F0C6759C9241}"/>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27" name="Freeform: Shape 126">
              <a:extLst>
                <a:ext uri="{FF2B5EF4-FFF2-40B4-BE49-F238E27FC236}">
                  <a16:creationId xmlns:a16="http://schemas.microsoft.com/office/drawing/2014/main" id="{3609719C-64EA-42FF-8BFC-FEC01D11EDA1}"/>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8" name="Freeform: Shape 127">
              <a:extLst>
                <a:ext uri="{FF2B5EF4-FFF2-40B4-BE49-F238E27FC236}">
                  <a16:creationId xmlns:a16="http://schemas.microsoft.com/office/drawing/2014/main" id="{1F2DE53F-330E-4A1A-9043-FBEDCBC24355}"/>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9" name="Freeform: Shape 128">
              <a:extLst>
                <a:ext uri="{FF2B5EF4-FFF2-40B4-BE49-F238E27FC236}">
                  <a16:creationId xmlns:a16="http://schemas.microsoft.com/office/drawing/2014/main" id="{B26188C8-24CF-4D1C-9613-F954587E60B0}"/>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4" name="Text Placeholder 3">
            <a:extLst>
              <a:ext uri="{FF2B5EF4-FFF2-40B4-BE49-F238E27FC236}">
                <a16:creationId xmlns:a16="http://schemas.microsoft.com/office/drawing/2014/main" id="{38119D03-B319-4C57-B663-D0046474E1C1}"/>
              </a:ext>
            </a:extLst>
          </p:cNvPr>
          <p:cNvSpPr>
            <a:spLocks noGrp="1"/>
          </p:cNvSpPr>
          <p:nvPr>
            <p:ph type="body" sz="quarter" idx="20"/>
          </p:nvPr>
        </p:nvSpPr>
        <p:spPr>
          <a:ln>
            <a:solidFill>
              <a:schemeClr val="accent4"/>
            </a:solidFill>
          </a:ln>
        </p:spPr>
        <p:txBody>
          <a:bodyPr/>
          <a:lstStyle/>
          <a:p>
            <a:r>
              <a:rPr lang="en-US" dirty="0"/>
              <a:t>Transparency</a:t>
            </a:r>
          </a:p>
          <a:p>
            <a:pPr lvl="1"/>
            <a:r>
              <a:rPr lang="en-US" dirty="0"/>
              <a:t>AI systems should be understandable</a:t>
            </a:r>
          </a:p>
        </p:txBody>
      </p:sp>
      <p:grpSp>
        <p:nvGrpSpPr>
          <p:cNvPr id="130" name="Group 129" descr="Icon of gear and two arrow">
            <a:extLst>
              <a:ext uri="{FF2B5EF4-FFF2-40B4-BE49-F238E27FC236}">
                <a16:creationId xmlns:a16="http://schemas.microsoft.com/office/drawing/2014/main" id="{B5D22B99-22B7-4E7C-B5E4-29C62E42A7E2}"/>
              </a:ext>
            </a:extLst>
          </p:cNvPr>
          <p:cNvGrpSpPr/>
          <p:nvPr/>
        </p:nvGrpSpPr>
        <p:grpSpPr>
          <a:xfrm>
            <a:off x="7088507" y="4725015"/>
            <a:ext cx="723714" cy="723714"/>
            <a:chOff x="9893353" y="551475"/>
            <a:chExt cx="782637" cy="782637"/>
          </a:xfrm>
        </p:grpSpPr>
        <p:sp>
          <p:nvSpPr>
            <p:cNvPr id="131" name="AutoShape 3">
              <a:extLst>
                <a:ext uri="{FF2B5EF4-FFF2-40B4-BE49-F238E27FC236}">
                  <a16:creationId xmlns:a16="http://schemas.microsoft.com/office/drawing/2014/main" id="{60BF8E1D-5661-4A64-82CF-9241C79764E1}"/>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5">
              <a:extLst>
                <a:ext uri="{FF2B5EF4-FFF2-40B4-BE49-F238E27FC236}">
                  <a16:creationId xmlns:a16="http://schemas.microsoft.com/office/drawing/2014/main" id="{15F7BDE6-A149-4C6B-9310-83FC29928101}"/>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33" name="Freeform 6">
              <a:extLst>
                <a:ext uri="{FF2B5EF4-FFF2-40B4-BE49-F238E27FC236}">
                  <a16:creationId xmlns:a16="http://schemas.microsoft.com/office/drawing/2014/main" id="{31C3A210-ED10-4745-B53E-2D8746FA968C}"/>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34" name="Freeform: Shape 133">
              <a:extLst>
                <a:ext uri="{FF2B5EF4-FFF2-40B4-BE49-F238E27FC236}">
                  <a16:creationId xmlns:a16="http://schemas.microsoft.com/office/drawing/2014/main" id="{E51C42A1-AF60-424B-AAF1-4C6D9BC3D752}"/>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5" name="Freeform: Shape 134">
              <a:extLst>
                <a:ext uri="{FF2B5EF4-FFF2-40B4-BE49-F238E27FC236}">
                  <a16:creationId xmlns:a16="http://schemas.microsoft.com/office/drawing/2014/main" id="{B159F674-0C34-4321-A49A-142D9A72FBE7}"/>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6" name="Freeform: Shape 135">
              <a:extLst>
                <a:ext uri="{FF2B5EF4-FFF2-40B4-BE49-F238E27FC236}">
                  <a16:creationId xmlns:a16="http://schemas.microsoft.com/office/drawing/2014/main" id="{7B61AF25-EC56-4255-9368-16FEFBC7DC3F}"/>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5" name="Text Placeholder 4">
            <a:extLst>
              <a:ext uri="{FF2B5EF4-FFF2-40B4-BE49-F238E27FC236}">
                <a16:creationId xmlns:a16="http://schemas.microsoft.com/office/drawing/2014/main" id="{E4103EE6-7408-4E31-8E85-CBF83844F975}"/>
              </a:ext>
            </a:extLst>
          </p:cNvPr>
          <p:cNvSpPr>
            <a:spLocks noGrp="1"/>
          </p:cNvSpPr>
          <p:nvPr>
            <p:ph type="body" sz="quarter" idx="21"/>
          </p:nvPr>
        </p:nvSpPr>
        <p:spPr>
          <a:ln>
            <a:solidFill>
              <a:schemeClr val="accent4"/>
            </a:solidFill>
          </a:ln>
        </p:spPr>
        <p:txBody>
          <a:bodyPr/>
          <a:lstStyle/>
          <a:p>
            <a:r>
              <a:rPr lang="en-US" dirty="0"/>
              <a:t>Accountability</a:t>
            </a:r>
          </a:p>
          <a:p>
            <a:pPr lvl="1"/>
            <a:r>
              <a:rPr lang="en-US" dirty="0"/>
              <a:t>People should be accountable for AI systems</a:t>
            </a:r>
          </a:p>
        </p:txBody>
      </p:sp>
      <p:grpSp>
        <p:nvGrpSpPr>
          <p:cNvPr id="137" name="Group 136" descr="Icon of gear and two arrow">
            <a:extLst>
              <a:ext uri="{FF2B5EF4-FFF2-40B4-BE49-F238E27FC236}">
                <a16:creationId xmlns:a16="http://schemas.microsoft.com/office/drawing/2014/main" id="{E7FAA3BB-017F-4E76-A286-290B93041079}"/>
              </a:ext>
            </a:extLst>
          </p:cNvPr>
          <p:cNvGrpSpPr/>
          <p:nvPr/>
        </p:nvGrpSpPr>
        <p:grpSpPr>
          <a:xfrm>
            <a:off x="10938519" y="4725015"/>
            <a:ext cx="723714" cy="723714"/>
            <a:chOff x="9893353" y="551475"/>
            <a:chExt cx="782637" cy="782637"/>
          </a:xfrm>
        </p:grpSpPr>
        <p:sp>
          <p:nvSpPr>
            <p:cNvPr id="138" name="AutoShape 3">
              <a:extLst>
                <a:ext uri="{FF2B5EF4-FFF2-40B4-BE49-F238E27FC236}">
                  <a16:creationId xmlns:a16="http://schemas.microsoft.com/office/drawing/2014/main" id="{43259BD8-33F7-47C3-8895-C0C0443E2570}"/>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5">
              <a:extLst>
                <a:ext uri="{FF2B5EF4-FFF2-40B4-BE49-F238E27FC236}">
                  <a16:creationId xmlns:a16="http://schemas.microsoft.com/office/drawing/2014/main" id="{7B24AEBD-1A01-498E-BF49-A249F3285848}"/>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40" name="Freeform 6">
              <a:extLst>
                <a:ext uri="{FF2B5EF4-FFF2-40B4-BE49-F238E27FC236}">
                  <a16:creationId xmlns:a16="http://schemas.microsoft.com/office/drawing/2014/main" id="{DB3DA5F8-654C-494D-BB18-F827247102F9}"/>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141" name="Freeform: Shape 140">
              <a:extLst>
                <a:ext uri="{FF2B5EF4-FFF2-40B4-BE49-F238E27FC236}">
                  <a16:creationId xmlns:a16="http://schemas.microsoft.com/office/drawing/2014/main" id="{C905D349-303B-41E8-837D-C3338EEC8D43}"/>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42" name="Freeform: Shape 141">
              <a:extLst>
                <a:ext uri="{FF2B5EF4-FFF2-40B4-BE49-F238E27FC236}">
                  <a16:creationId xmlns:a16="http://schemas.microsoft.com/office/drawing/2014/main" id="{24F484BD-C1E4-4071-B4CF-77A27434F243}"/>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43" name="Freeform: Shape 142">
              <a:extLst>
                <a:ext uri="{FF2B5EF4-FFF2-40B4-BE49-F238E27FC236}">
                  <a16:creationId xmlns:a16="http://schemas.microsoft.com/office/drawing/2014/main" id="{74EDE3D3-E423-4A96-9FA3-8EF7F5784035}"/>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1460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Options for chatbots</a:t>
            </a:r>
          </a:p>
        </p:txBody>
      </p:sp>
      <p:pic>
        <p:nvPicPr>
          <p:cNvPr id="20" name="Picture Placeholder 19" descr="Robot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7356555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Chatbot options</a:t>
            </a:r>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p:txBody>
          <a:bodyPr/>
          <a:lstStyle/>
          <a:p>
            <a:r>
              <a:rPr lang="en-US" dirty="0"/>
              <a:t>Microsoft has different options for chatbots</a:t>
            </a:r>
          </a:p>
        </p:txBody>
      </p:sp>
      <p:grpSp>
        <p:nvGrpSpPr>
          <p:cNvPr id="109" name="Group 108" descr="Icon of gear and two arrow">
            <a:extLst>
              <a:ext uri="{FF2B5EF4-FFF2-40B4-BE49-F238E27FC236}">
                <a16:creationId xmlns:a16="http://schemas.microsoft.com/office/drawing/2014/main" id="{399465B7-7683-4EF5-87D4-A3A05935018A}"/>
              </a:ext>
            </a:extLst>
          </p:cNvPr>
          <p:cNvGrpSpPr/>
          <p:nvPr/>
        </p:nvGrpSpPr>
        <p:grpSpPr>
          <a:xfrm>
            <a:off x="418643" y="1931885"/>
            <a:ext cx="717140" cy="717242"/>
            <a:chOff x="418643" y="1456896"/>
            <a:chExt cx="717140" cy="717242"/>
          </a:xfrm>
        </p:grpSpPr>
        <p:grpSp>
          <p:nvGrpSpPr>
            <p:cNvPr id="110" name="Group 109">
              <a:extLst>
                <a:ext uri="{FF2B5EF4-FFF2-40B4-BE49-F238E27FC236}">
                  <a16:creationId xmlns:a16="http://schemas.microsoft.com/office/drawing/2014/main" id="{11E19CE2-193C-45C0-9622-CDFD77A6FC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15" name="Freeform 5">
                <a:extLst>
                  <a:ext uri="{FF2B5EF4-FFF2-40B4-BE49-F238E27FC236}">
                    <a16:creationId xmlns:a16="http://schemas.microsoft.com/office/drawing/2014/main" id="{D4BAE241-D13F-47AF-BE63-BA3B2648A2F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C08CC8EB-3BB1-4199-B055-EC4D35E1DC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11" name="Group 110" descr="Icon of gear and two arrow">
              <a:extLst>
                <a:ext uri="{FF2B5EF4-FFF2-40B4-BE49-F238E27FC236}">
                  <a16:creationId xmlns:a16="http://schemas.microsoft.com/office/drawing/2014/main" id="{10CB03C5-030E-448B-8A1A-B4643217A7F5}"/>
                </a:ext>
              </a:extLst>
            </p:cNvPr>
            <p:cNvGrpSpPr>
              <a:grpSpLocks noChangeAspect="1"/>
            </p:cNvGrpSpPr>
            <p:nvPr/>
          </p:nvGrpSpPr>
          <p:grpSpPr>
            <a:xfrm>
              <a:off x="578448" y="1653485"/>
              <a:ext cx="397530" cy="324064"/>
              <a:chOff x="10035841" y="508637"/>
              <a:chExt cx="758435" cy="618272"/>
            </a:xfrm>
          </p:grpSpPr>
          <p:sp>
            <p:nvSpPr>
              <p:cNvPr id="112" name="Freeform: Shape 111">
                <a:extLst>
                  <a:ext uri="{FF2B5EF4-FFF2-40B4-BE49-F238E27FC236}">
                    <a16:creationId xmlns:a16="http://schemas.microsoft.com/office/drawing/2014/main" id="{D0DBF58A-EEBA-40CF-B38E-C5251135E356}"/>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7F94498D-956D-46AF-8F6C-875BADA39F7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182FBF18-6485-4A7C-ACC2-2C900A63BE3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Azure Bot Framework</a:t>
            </a:r>
          </a:p>
          <a:p>
            <a:pPr lvl="1"/>
            <a:endParaRPr lang="en-US" dirty="0"/>
          </a:p>
        </p:txBody>
      </p:sp>
      <p:grpSp>
        <p:nvGrpSpPr>
          <p:cNvPr id="117" name="Group 116" descr="Icon of chart with a rising arrow">
            <a:extLst>
              <a:ext uri="{FF2B5EF4-FFF2-40B4-BE49-F238E27FC236}">
                <a16:creationId xmlns:a16="http://schemas.microsoft.com/office/drawing/2014/main" id="{54815F1C-E8CC-4ECE-B52D-E8AEA5C62308}"/>
              </a:ext>
            </a:extLst>
          </p:cNvPr>
          <p:cNvGrpSpPr/>
          <p:nvPr/>
        </p:nvGrpSpPr>
        <p:grpSpPr>
          <a:xfrm>
            <a:off x="418643" y="2878304"/>
            <a:ext cx="717140" cy="717242"/>
            <a:chOff x="418643" y="2314535"/>
            <a:chExt cx="717140" cy="717242"/>
          </a:xfrm>
        </p:grpSpPr>
        <p:grpSp>
          <p:nvGrpSpPr>
            <p:cNvPr id="118" name="Group 117">
              <a:extLst>
                <a:ext uri="{FF2B5EF4-FFF2-40B4-BE49-F238E27FC236}">
                  <a16:creationId xmlns:a16="http://schemas.microsoft.com/office/drawing/2014/main" id="{92D0A1CE-1167-4178-B306-E9D3788C0F24}"/>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2" name="Freeform 5">
                <a:extLst>
                  <a:ext uri="{FF2B5EF4-FFF2-40B4-BE49-F238E27FC236}">
                    <a16:creationId xmlns:a16="http://schemas.microsoft.com/office/drawing/2014/main" id="{4FE52C6A-F4CB-4E0C-88DD-1F7BA56AEA4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3" name="Freeform 6">
                <a:extLst>
                  <a:ext uri="{FF2B5EF4-FFF2-40B4-BE49-F238E27FC236}">
                    <a16:creationId xmlns:a16="http://schemas.microsoft.com/office/drawing/2014/main" id="{BC6AC67E-E198-46A4-8E0A-E68A475C270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19" name="Group 118" descr="Icon of chart with a rising arrow">
              <a:extLst>
                <a:ext uri="{FF2B5EF4-FFF2-40B4-BE49-F238E27FC236}">
                  <a16:creationId xmlns:a16="http://schemas.microsoft.com/office/drawing/2014/main" id="{199908A9-3DCB-4053-961E-AC6F06DD3B83}"/>
                </a:ext>
              </a:extLst>
            </p:cNvPr>
            <p:cNvGrpSpPr>
              <a:grpSpLocks noChangeAspect="1"/>
            </p:cNvGrpSpPr>
            <p:nvPr/>
          </p:nvGrpSpPr>
          <p:grpSpPr>
            <a:xfrm>
              <a:off x="603248" y="2499191"/>
              <a:ext cx="347930" cy="347930"/>
              <a:chOff x="3842467" y="3185112"/>
              <a:chExt cx="328830" cy="328830"/>
            </a:xfrm>
          </p:grpSpPr>
          <p:sp>
            <p:nvSpPr>
              <p:cNvPr id="120" name="Freeform 10">
                <a:extLst>
                  <a:ext uri="{FF2B5EF4-FFF2-40B4-BE49-F238E27FC236}">
                    <a16:creationId xmlns:a16="http://schemas.microsoft.com/office/drawing/2014/main" id="{2D1A8079-B606-435B-B80F-CFDF235EB3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11">
                <a:extLst>
                  <a:ext uri="{FF2B5EF4-FFF2-40B4-BE49-F238E27FC236}">
                    <a16:creationId xmlns:a16="http://schemas.microsoft.com/office/drawing/2014/main" id="{2A271C65-C86D-40A2-A294-CA113D89995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Azure Bot Composer</a:t>
            </a:r>
          </a:p>
        </p:txBody>
      </p:sp>
      <p:grpSp>
        <p:nvGrpSpPr>
          <p:cNvPr id="124" name="Group 123" descr="Icon of calendar">
            <a:extLst>
              <a:ext uri="{FF2B5EF4-FFF2-40B4-BE49-F238E27FC236}">
                <a16:creationId xmlns:a16="http://schemas.microsoft.com/office/drawing/2014/main" id="{D69269A4-FA5D-4F92-8682-A479621B7C74}"/>
              </a:ext>
            </a:extLst>
          </p:cNvPr>
          <p:cNvGrpSpPr/>
          <p:nvPr/>
        </p:nvGrpSpPr>
        <p:grpSpPr>
          <a:xfrm>
            <a:off x="418643" y="3824723"/>
            <a:ext cx="717140" cy="717242"/>
            <a:chOff x="418643" y="3160968"/>
            <a:chExt cx="717140" cy="717242"/>
          </a:xfrm>
        </p:grpSpPr>
        <p:grpSp>
          <p:nvGrpSpPr>
            <p:cNvPr id="125" name="Group 124">
              <a:extLst>
                <a:ext uri="{FF2B5EF4-FFF2-40B4-BE49-F238E27FC236}">
                  <a16:creationId xmlns:a16="http://schemas.microsoft.com/office/drawing/2014/main" id="{C562B154-B758-4FF6-B458-FF3094226CE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40" name="Freeform 5">
                <a:extLst>
                  <a:ext uri="{FF2B5EF4-FFF2-40B4-BE49-F238E27FC236}">
                    <a16:creationId xmlns:a16="http://schemas.microsoft.com/office/drawing/2014/main" id="{C0A187EE-C5E3-4D17-87C9-9C4E2CEC73C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1" name="Freeform 6">
                <a:extLst>
                  <a:ext uri="{FF2B5EF4-FFF2-40B4-BE49-F238E27FC236}">
                    <a16:creationId xmlns:a16="http://schemas.microsoft.com/office/drawing/2014/main" id="{AC98FCA4-EF52-4766-9CDA-3CBE2002E42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6" name="Group 125" descr="Icon of calendar">
              <a:extLst>
                <a:ext uri="{FF2B5EF4-FFF2-40B4-BE49-F238E27FC236}">
                  <a16:creationId xmlns:a16="http://schemas.microsoft.com/office/drawing/2014/main" id="{07CFF3A8-0C8F-49E9-B1B2-941772C03B1C}"/>
                </a:ext>
              </a:extLst>
            </p:cNvPr>
            <p:cNvGrpSpPr>
              <a:grpSpLocks noChangeAspect="1"/>
            </p:cNvGrpSpPr>
            <p:nvPr/>
          </p:nvGrpSpPr>
          <p:grpSpPr>
            <a:xfrm>
              <a:off x="599415" y="3370273"/>
              <a:ext cx="355596" cy="298632"/>
              <a:chOff x="2729230" y="4322068"/>
              <a:chExt cx="482169" cy="404930"/>
            </a:xfrm>
          </p:grpSpPr>
          <p:sp>
            <p:nvSpPr>
              <p:cNvPr id="127" name="Freeform: Shape 126">
                <a:extLst>
                  <a:ext uri="{FF2B5EF4-FFF2-40B4-BE49-F238E27FC236}">
                    <a16:creationId xmlns:a16="http://schemas.microsoft.com/office/drawing/2014/main" id="{5A6377CF-C206-4A01-B960-5033D49A1841}"/>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Shape 127">
                <a:extLst>
                  <a:ext uri="{FF2B5EF4-FFF2-40B4-BE49-F238E27FC236}">
                    <a16:creationId xmlns:a16="http://schemas.microsoft.com/office/drawing/2014/main" id="{2A578EB1-1681-41AB-B54E-B11BDE7BA85B}"/>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9" name="Group 128">
                <a:extLst>
                  <a:ext uri="{FF2B5EF4-FFF2-40B4-BE49-F238E27FC236}">
                    <a16:creationId xmlns:a16="http://schemas.microsoft.com/office/drawing/2014/main" id="{456E7EFC-C0BC-4554-BFF4-139382A6CACA}"/>
                  </a:ext>
                </a:extLst>
              </p:cNvPr>
              <p:cNvGrpSpPr/>
              <p:nvPr/>
            </p:nvGrpSpPr>
            <p:grpSpPr>
              <a:xfrm>
                <a:off x="2729230" y="4370939"/>
                <a:ext cx="482169" cy="356059"/>
                <a:chOff x="2729230" y="4370939"/>
                <a:chExt cx="482169" cy="356059"/>
              </a:xfrm>
              <a:solidFill>
                <a:srgbClr val="3C3C41"/>
              </a:solidFill>
            </p:grpSpPr>
            <p:sp>
              <p:nvSpPr>
                <p:cNvPr id="138" name="Freeform: Shape 137">
                  <a:extLst>
                    <a:ext uri="{FF2B5EF4-FFF2-40B4-BE49-F238E27FC236}">
                      <a16:creationId xmlns:a16="http://schemas.microsoft.com/office/drawing/2014/main" id="{937EFE4A-0813-4260-94D4-F154D6CB154D}"/>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9" name="Freeform: Shape 138">
                  <a:extLst>
                    <a:ext uri="{FF2B5EF4-FFF2-40B4-BE49-F238E27FC236}">
                      <a16:creationId xmlns:a16="http://schemas.microsoft.com/office/drawing/2014/main" id="{0174BDA9-BD1E-48A1-B1E5-522B10D600B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0" name="Freeform: Shape 129">
                <a:extLst>
                  <a:ext uri="{FF2B5EF4-FFF2-40B4-BE49-F238E27FC236}">
                    <a16:creationId xmlns:a16="http://schemas.microsoft.com/office/drawing/2014/main" id="{1A4A1965-38B9-4616-873A-EF172B242E4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Freeform: Shape 130">
                <a:extLst>
                  <a:ext uri="{FF2B5EF4-FFF2-40B4-BE49-F238E27FC236}">
                    <a16:creationId xmlns:a16="http://schemas.microsoft.com/office/drawing/2014/main" id="{8AB9D09D-F4D6-4372-8D90-7F210F55EEB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Shape 131">
                <a:extLst>
                  <a:ext uri="{FF2B5EF4-FFF2-40B4-BE49-F238E27FC236}">
                    <a16:creationId xmlns:a16="http://schemas.microsoft.com/office/drawing/2014/main" id="{7B35AC28-A658-4E24-889C-7379BF603FD2}"/>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Shape 132">
                <a:extLst>
                  <a:ext uri="{FF2B5EF4-FFF2-40B4-BE49-F238E27FC236}">
                    <a16:creationId xmlns:a16="http://schemas.microsoft.com/office/drawing/2014/main" id="{AFD66924-78C2-44BD-AFFB-53332B23B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4" name="Freeform: Shape 133">
                <a:extLst>
                  <a:ext uri="{FF2B5EF4-FFF2-40B4-BE49-F238E27FC236}">
                    <a16:creationId xmlns:a16="http://schemas.microsoft.com/office/drawing/2014/main" id="{B58CE2AE-671A-4F0C-B874-6A2A4B65FC56}"/>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5" name="Freeform: Shape 134">
                <a:extLst>
                  <a:ext uri="{FF2B5EF4-FFF2-40B4-BE49-F238E27FC236}">
                    <a16:creationId xmlns:a16="http://schemas.microsoft.com/office/drawing/2014/main" id="{CDC09F71-3A06-4F3F-B396-C8577F1E8E97}"/>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Shape 135">
                <a:extLst>
                  <a:ext uri="{FF2B5EF4-FFF2-40B4-BE49-F238E27FC236}">
                    <a16:creationId xmlns:a16="http://schemas.microsoft.com/office/drawing/2014/main" id="{1F38572C-7204-49F8-9B8C-9C302ECCCD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Shape 136">
                <a:extLst>
                  <a:ext uri="{FF2B5EF4-FFF2-40B4-BE49-F238E27FC236}">
                    <a16:creationId xmlns:a16="http://schemas.microsoft.com/office/drawing/2014/main" id="{E27EEA8D-1CCB-40BB-A51A-2AAA3E85E5F0}"/>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Power Virtual Agents</a:t>
            </a:r>
          </a:p>
        </p:txBody>
      </p:sp>
    </p:spTree>
    <p:extLst>
      <p:ext uri="{BB962C8B-B14F-4D97-AF65-F5344CB8AC3E}">
        <p14:creationId xmlns:p14="http://schemas.microsoft.com/office/powerpoint/2010/main" val="166865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Bot Framework</a:t>
            </a:r>
          </a:p>
        </p:txBody>
      </p:sp>
      <p:pic>
        <p:nvPicPr>
          <p:cNvPr id="9" name="Picture Placeholder 8" descr="Graphical user interface, application&#10;&#10;Description automatically generated">
            <a:extLst>
              <a:ext uri="{FF2B5EF4-FFF2-40B4-BE49-F238E27FC236}">
                <a16:creationId xmlns:a16="http://schemas.microsoft.com/office/drawing/2014/main" id="{A615E4A7-27B0-43CB-8643-DBD3E441B5B7}"/>
              </a:ext>
            </a:extLst>
          </p:cNvPr>
          <p:cNvPicPr>
            <a:picLocks noGrp="1" noChangeAspect="1"/>
          </p:cNvPicPr>
          <p:nvPr>
            <p:ph type="pic" sz="quarter" idx="15"/>
          </p:nvPr>
        </p:nvPicPr>
        <p:blipFill>
          <a:blip r:embed="rId3"/>
          <a:srcRect t="17743" b="17743"/>
          <a:stretch>
            <a:fillRect/>
          </a:stretch>
        </p:blipFill>
        <p:spPr/>
      </p:pic>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r>
              <a:rPr lang="en-US" dirty="0"/>
              <a:t>SDKs and Tools for building and deploying bots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p:txBody>
          <a:bodyPr/>
          <a:lstStyle/>
          <a:p>
            <a:r>
              <a:rPr lang="en-US" dirty="0"/>
              <a:t>Development</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474101"/>
            <a:ext cx="5579310" cy="523220"/>
          </a:xfrm>
        </p:spPr>
        <p:txBody>
          <a:bodyPr/>
          <a:lstStyle/>
          <a:p>
            <a:r>
              <a:rPr lang="en-US" dirty="0"/>
              <a:t>Code based development of bots that can integrate with Azure Cognitive Services and other applications.</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Deployment</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4" y="3929012"/>
            <a:ext cx="5579310" cy="307777"/>
          </a:xfrm>
        </p:spPr>
        <p:txBody>
          <a:bodyPr/>
          <a:lstStyle/>
          <a:p>
            <a:r>
              <a:rPr lang="en-US" dirty="0"/>
              <a:t>Deploy to multiple channels without changing code.</a:t>
            </a:r>
          </a:p>
        </p:txBody>
      </p:sp>
    </p:spTree>
    <p:extLst>
      <p:ext uri="{BB962C8B-B14F-4D97-AF65-F5344CB8AC3E}">
        <p14:creationId xmlns:p14="http://schemas.microsoft.com/office/powerpoint/2010/main" val="14159235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Bot Composer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dirty="0"/>
              <a:t>Visual </a:t>
            </a:r>
            <a:r>
              <a:rPr lang="en-GB" dirty="0"/>
              <a:t>editing canvas for conversation flows</a:t>
            </a:r>
            <a:endParaRPr lang="en-US" dirty="0"/>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p:txBody>
          <a:bodyPr/>
          <a:lstStyle/>
          <a:p>
            <a:r>
              <a:rPr lang="en-GB" dirty="0"/>
              <a:t>Tools to author and manage language understanding and QnA</a:t>
            </a:r>
            <a:endParaRPr lang="en-US"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r>
              <a:rPr lang="en-GB" dirty="0"/>
              <a:t>Powerful language generation and templating system</a:t>
            </a:r>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Ready-to-use bot runtime executable</a:t>
            </a:r>
          </a:p>
        </p:txBody>
      </p:sp>
      <p:pic>
        <p:nvPicPr>
          <p:cNvPr id="5" name="Picture Placeholder 4" descr="Graphical user interface&#10;&#10;Description automatically generated">
            <a:extLst>
              <a:ext uri="{FF2B5EF4-FFF2-40B4-BE49-F238E27FC236}">
                <a16:creationId xmlns:a16="http://schemas.microsoft.com/office/drawing/2014/main" id="{C0E17ADD-CE1D-45A9-9194-E98C48293A6C}"/>
              </a:ext>
            </a:extLst>
          </p:cNvPr>
          <p:cNvPicPr>
            <a:picLocks noGrp="1" noChangeAspect="1"/>
          </p:cNvPicPr>
          <p:nvPr>
            <p:ph type="pic" sz="quarter" idx="15"/>
          </p:nvPr>
        </p:nvPicPr>
        <p:blipFill>
          <a:blip r:embed="rId3"/>
          <a:srcRect l="6429" r="6429"/>
          <a:stretch>
            <a:fillRect/>
          </a:stretch>
        </p:blipFill>
        <p:spPr/>
      </p:pic>
    </p:spTree>
    <p:extLst>
      <p:ext uri="{BB962C8B-B14F-4D97-AF65-F5344CB8AC3E}">
        <p14:creationId xmlns:p14="http://schemas.microsoft.com/office/powerpoint/2010/main" val="3469590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ACEFC40F-16D9-4E4F-BFFE-00F68331A4DD}"/>
              </a:ext>
            </a:extLst>
          </p:cNvPr>
          <p:cNvSpPr>
            <a:spLocks noGrp="1"/>
          </p:cNvSpPr>
          <p:nvPr>
            <p:ph type="title"/>
          </p:nvPr>
        </p:nvSpPr>
        <p:spPr/>
        <p:txBody>
          <a:bodyPr/>
          <a:lstStyle/>
          <a:p>
            <a:r>
              <a:rPr lang="en-GB" dirty="0"/>
              <a:t>QnA Maker</a:t>
            </a:r>
          </a:p>
        </p:txBody>
      </p:sp>
      <p:sp>
        <p:nvSpPr>
          <p:cNvPr id="37" name="Text Placeholder 36">
            <a:extLst>
              <a:ext uri="{FF2B5EF4-FFF2-40B4-BE49-F238E27FC236}">
                <a16:creationId xmlns:a16="http://schemas.microsoft.com/office/drawing/2014/main" id="{5EA31879-B81C-45EF-9267-01DD0A466748}"/>
              </a:ext>
            </a:extLst>
          </p:cNvPr>
          <p:cNvSpPr>
            <a:spLocks noGrp="1"/>
          </p:cNvSpPr>
          <p:nvPr>
            <p:ph type="body" sz="quarter" idx="14"/>
          </p:nvPr>
        </p:nvSpPr>
        <p:spPr/>
        <p:txBody>
          <a:bodyPr/>
          <a:lstStyle/>
          <a:p>
            <a:r>
              <a:rPr lang="en-GB" dirty="0"/>
              <a:t>Knowledge bases</a:t>
            </a:r>
          </a:p>
        </p:txBody>
      </p:sp>
      <p:sp>
        <p:nvSpPr>
          <p:cNvPr id="41" name="Text Placeholder 40">
            <a:extLst>
              <a:ext uri="{FF2B5EF4-FFF2-40B4-BE49-F238E27FC236}">
                <a16:creationId xmlns:a16="http://schemas.microsoft.com/office/drawing/2014/main" id="{5B7E363E-7883-46B2-845F-893269BDEC22}"/>
              </a:ext>
            </a:extLst>
          </p:cNvPr>
          <p:cNvSpPr>
            <a:spLocks noGrp="1"/>
          </p:cNvSpPr>
          <p:nvPr>
            <p:ph type="body" sz="quarter" idx="45"/>
          </p:nvPr>
        </p:nvSpPr>
        <p:spPr/>
        <p:txBody>
          <a:bodyPr/>
          <a:lstStyle/>
          <a:p>
            <a:r>
              <a:rPr lang="en-GB" dirty="0"/>
              <a:t>Build</a:t>
            </a:r>
          </a:p>
        </p:txBody>
      </p:sp>
      <p:sp>
        <p:nvSpPr>
          <p:cNvPr id="39" name="Text Placeholder 38">
            <a:extLst>
              <a:ext uri="{FF2B5EF4-FFF2-40B4-BE49-F238E27FC236}">
                <a16:creationId xmlns:a16="http://schemas.microsoft.com/office/drawing/2014/main" id="{E839ADCC-91B6-4C09-AC40-488F6E4814D7}"/>
              </a:ext>
            </a:extLst>
          </p:cNvPr>
          <p:cNvSpPr>
            <a:spLocks noGrp="1"/>
          </p:cNvSpPr>
          <p:nvPr>
            <p:ph type="body" sz="quarter" idx="42"/>
          </p:nvPr>
        </p:nvSpPr>
        <p:spPr>
          <a:xfrm>
            <a:off x="418644" y="2474101"/>
            <a:ext cx="5579310" cy="523220"/>
          </a:xfrm>
        </p:spPr>
        <p:txBody>
          <a:bodyPr/>
          <a:lstStyle/>
          <a:p>
            <a:r>
              <a:rPr lang="en-GB" dirty="0"/>
              <a:t>Extract information from existing documents and websites to create knowledge bases. Natural language processing is included.</a:t>
            </a:r>
          </a:p>
        </p:txBody>
      </p:sp>
      <p:sp>
        <p:nvSpPr>
          <p:cNvPr id="42" name="Text Placeholder 41">
            <a:extLst>
              <a:ext uri="{FF2B5EF4-FFF2-40B4-BE49-F238E27FC236}">
                <a16:creationId xmlns:a16="http://schemas.microsoft.com/office/drawing/2014/main" id="{78AB1956-7612-400A-8414-BE01C7AA03E1}"/>
              </a:ext>
            </a:extLst>
          </p:cNvPr>
          <p:cNvSpPr>
            <a:spLocks noGrp="1"/>
          </p:cNvSpPr>
          <p:nvPr>
            <p:ph type="body" sz="quarter" idx="46"/>
          </p:nvPr>
        </p:nvSpPr>
        <p:spPr/>
        <p:txBody>
          <a:bodyPr/>
          <a:lstStyle/>
          <a:p>
            <a:r>
              <a:rPr lang="en-GB" dirty="0"/>
              <a:t>Use with bots</a:t>
            </a:r>
          </a:p>
        </p:txBody>
      </p:sp>
      <p:sp>
        <p:nvSpPr>
          <p:cNvPr id="40" name="Text Placeholder 39">
            <a:extLst>
              <a:ext uri="{FF2B5EF4-FFF2-40B4-BE49-F238E27FC236}">
                <a16:creationId xmlns:a16="http://schemas.microsoft.com/office/drawing/2014/main" id="{0C8AECE3-A9EF-4D23-8B8A-9B55575495A5}"/>
              </a:ext>
            </a:extLst>
          </p:cNvPr>
          <p:cNvSpPr>
            <a:spLocks noGrp="1"/>
          </p:cNvSpPr>
          <p:nvPr>
            <p:ph type="body" sz="quarter" idx="44"/>
          </p:nvPr>
        </p:nvSpPr>
        <p:spPr>
          <a:xfrm>
            <a:off x="418644" y="3929012"/>
            <a:ext cx="5579310" cy="523220"/>
          </a:xfrm>
        </p:spPr>
        <p:txBody>
          <a:bodyPr/>
          <a:lstStyle/>
          <a:p>
            <a:r>
              <a:rPr lang="en-GB" dirty="0"/>
              <a:t>Create a bot from the knowledgebase or integrate the knowledge base with an existing bot.</a:t>
            </a:r>
          </a:p>
        </p:txBody>
      </p:sp>
      <p:pic>
        <p:nvPicPr>
          <p:cNvPr id="44" name="Picture Placeholder 43" descr="A screenshot of a computer&#10;&#10;Description automatically generated with medium confidence">
            <a:extLst>
              <a:ext uri="{FF2B5EF4-FFF2-40B4-BE49-F238E27FC236}">
                <a16:creationId xmlns:a16="http://schemas.microsoft.com/office/drawing/2014/main" id="{A568D10F-2875-44AA-9344-18F21CF3E984}"/>
              </a:ext>
            </a:extLst>
          </p:cNvPr>
          <p:cNvPicPr>
            <a:picLocks noGrp="1" noChangeAspect="1"/>
          </p:cNvPicPr>
          <p:nvPr>
            <p:ph type="pic" sz="quarter" idx="15"/>
          </p:nvPr>
        </p:nvPicPr>
        <p:blipFill>
          <a:blip r:embed="rId3"/>
          <a:srcRect l="12997" r="12997"/>
          <a:stretch>
            <a:fillRect/>
          </a:stretch>
        </p:blipFill>
        <p:spPr/>
      </p:pic>
    </p:spTree>
    <p:extLst>
      <p:ext uri="{BB962C8B-B14F-4D97-AF65-F5344CB8AC3E}">
        <p14:creationId xmlns:p14="http://schemas.microsoft.com/office/powerpoint/2010/main" val="17141882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7BF3-CD57-4A7B-B162-A39480919F26}"/>
              </a:ext>
            </a:extLst>
          </p:cNvPr>
          <p:cNvSpPr>
            <a:spLocks noGrp="1"/>
          </p:cNvSpPr>
          <p:nvPr>
            <p:ph type="title"/>
          </p:nvPr>
        </p:nvSpPr>
        <p:spPr/>
        <p:txBody>
          <a:bodyPr/>
          <a:lstStyle/>
          <a:p>
            <a:r>
              <a:rPr lang="en-GB" dirty="0"/>
              <a:t>Power Virtual Agents</a:t>
            </a:r>
          </a:p>
        </p:txBody>
      </p:sp>
      <p:sp>
        <p:nvSpPr>
          <p:cNvPr id="3" name="Text Placeholder 2">
            <a:extLst>
              <a:ext uri="{FF2B5EF4-FFF2-40B4-BE49-F238E27FC236}">
                <a16:creationId xmlns:a16="http://schemas.microsoft.com/office/drawing/2014/main" id="{99C98D89-42C9-4E66-BDD3-FA409B0AE054}"/>
              </a:ext>
            </a:extLst>
          </p:cNvPr>
          <p:cNvSpPr>
            <a:spLocks noGrp="1"/>
          </p:cNvSpPr>
          <p:nvPr>
            <p:ph type="body" sz="quarter" idx="14"/>
          </p:nvPr>
        </p:nvSpPr>
        <p:spPr/>
        <p:txBody>
          <a:bodyPr/>
          <a:lstStyle/>
          <a:p>
            <a:r>
              <a:rPr lang="en-GB" dirty="0"/>
              <a:t>Low code chatbots</a:t>
            </a:r>
          </a:p>
        </p:txBody>
      </p:sp>
      <p:sp>
        <p:nvSpPr>
          <p:cNvPr id="4" name="Text Placeholder 3">
            <a:extLst>
              <a:ext uri="{FF2B5EF4-FFF2-40B4-BE49-F238E27FC236}">
                <a16:creationId xmlns:a16="http://schemas.microsoft.com/office/drawing/2014/main" id="{53BA2112-2881-4535-A6BA-20E70AFA0B5B}"/>
              </a:ext>
            </a:extLst>
          </p:cNvPr>
          <p:cNvSpPr>
            <a:spLocks noGrp="1"/>
          </p:cNvSpPr>
          <p:nvPr>
            <p:ph type="body" sz="quarter" idx="45"/>
          </p:nvPr>
        </p:nvSpPr>
        <p:spPr/>
        <p:txBody>
          <a:bodyPr/>
          <a:lstStyle/>
          <a:p>
            <a:r>
              <a:rPr lang="en-GB" dirty="0"/>
              <a:t>Build</a:t>
            </a:r>
          </a:p>
        </p:txBody>
      </p:sp>
      <p:sp>
        <p:nvSpPr>
          <p:cNvPr id="5" name="Text Placeholder 4">
            <a:extLst>
              <a:ext uri="{FF2B5EF4-FFF2-40B4-BE49-F238E27FC236}">
                <a16:creationId xmlns:a16="http://schemas.microsoft.com/office/drawing/2014/main" id="{04A15ACC-9854-48DB-8EB7-BA2484E086E1}"/>
              </a:ext>
            </a:extLst>
          </p:cNvPr>
          <p:cNvSpPr>
            <a:spLocks noGrp="1"/>
          </p:cNvSpPr>
          <p:nvPr>
            <p:ph type="body" sz="quarter" idx="42"/>
          </p:nvPr>
        </p:nvSpPr>
        <p:spPr>
          <a:xfrm>
            <a:off x="418644" y="2474101"/>
            <a:ext cx="5579310" cy="523220"/>
          </a:xfrm>
        </p:spPr>
        <p:txBody>
          <a:bodyPr/>
          <a:lstStyle/>
          <a:p>
            <a:r>
              <a:rPr lang="en-GB" dirty="0"/>
              <a:t>Build chatbots along side Subject Matter Experts with no requirement for developers or data scientists</a:t>
            </a:r>
          </a:p>
        </p:txBody>
      </p:sp>
      <p:sp>
        <p:nvSpPr>
          <p:cNvPr id="6" name="Text Placeholder 5">
            <a:extLst>
              <a:ext uri="{FF2B5EF4-FFF2-40B4-BE49-F238E27FC236}">
                <a16:creationId xmlns:a16="http://schemas.microsoft.com/office/drawing/2014/main" id="{0A349404-147D-4CDD-96FD-055C45114AEB}"/>
              </a:ext>
            </a:extLst>
          </p:cNvPr>
          <p:cNvSpPr>
            <a:spLocks noGrp="1"/>
          </p:cNvSpPr>
          <p:nvPr>
            <p:ph type="body" sz="quarter" idx="46"/>
          </p:nvPr>
        </p:nvSpPr>
        <p:spPr/>
        <p:txBody>
          <a:bodyPr/>
          <a:lstStyle/>
          <a:p>
            <a:r>
              <a:rPr lang="en-GB" dirty="0"/>
              <a:t>Deploy</a:t>
            </a:r>
          </a:p>
        </p:txBody>
      </p:sp>
      <p:sp>
        <p:nvSpPr>
          <p:cNvPr id="7" name="Text Placeholder 6">
            <a:extLst>
              <a:ext uri="{FF2B5EF4-FFF2-40B4-BE49-F238E27FC236}">
                <a16:creationId xmlns:a16="http://schemas.microsoft.com/office/drawing/2014/main" id="{9BFCBE4E-354D-49BB-83C2-DC496A86FFB9}"/>
              </a:ext>
            </a:extLst>
          </p:cNvPr>
          <p:cNvSpPr>
            <a:spLocks noGrp="1"/>
          </p:cNvSpPr>
          <p:nvPr>
            <p:ph type="body" sz="quarter" idx="44"/>
          </p:nvPr>
        </p:nvSpPr>
        <p:spPr>
          <a:xfrm>
            <a:off x="418644" y="3929012"/>
            <a:ext cx="5579310" cy="307777"/>
          </a:xfrm>
        </p:spPr>
        <p:txBody>
          <a:bodyPr/>
          <a:lstStyle/>
          <a:p>
            <a:r>
              <a:rPr lang="en-GB" dirty="0"/>
              <a:t>Easily deploy to same channels as Azure Bot Framework</a:t>
            </a:r>
          </a:p>
        </p:txBody>
      </p:sp>
      <p:pic>
        <p:nvPicPr>
          <p:cNvPr id="10" name="Picture Placeholder 9" descr="Graphical user interface, text, application&#10;&#10;Description automatically generated">
            <a:extLst>
              <a:ext uri="{FF2B5EF4-FFF2-40B4-BE49-F238E27FC236}">
                <a16:creationId xmlns:a16="http://schemas.microsoft.com/office/drawing/2014/main" id="{2765A505-A0CD-4FBB-B13C-2117556D7C71}"/>
              </a:ext>
            </a:extLst>
          </p:cNvPr>
          <p:cNvPicPr>
            <a:picLocks noGrp="1" noChangeAspect="1"/>
          </p:cNvPicPr>
          <p:nvPr>
            <p:ph type="pic" sz="quarter" idx="15"/>
          </p:nvPr>
        </p:nvPicPr>
        <p:blipFill>
          <a:blip r:embed="rId3"/>
          <a:srcRect l="8618" r="8618"/>
          <a:stretch>
            <a:fillRect/>
          </a:stretch>
        </p:blipFill>
        <p:spPr/>
      </p:pic>
    </p:spTree>
    <p:extLst>
      <p:ext uri="{BB962C8B-B14F-4D97-AF65-F5344CB8AC3E}">
        <p14:creationId xmlns:p14="http://schemas.microsoft.com/office/powerpoint/2010/main" val="515488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Concepts</a:t>
            </a:r>
          </a:p>
        </p:txBody>
      </p:sp>
      <p:pic>
        <p:nvPicPr>
          <p:cNvPr id="20" name="Picture Placeholder 19" descr="Thought bubble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83748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grpSp>
        <p:nvGrpSpPr>
          <p:cNvPr id="28" name="Group 27" descr="Icon of bulb with cloud behind">
            <a:extLst>
              <a:ext uri="{FF2B5EF4-FFF2-40B4-BE49-F238E27FC236}">
                <a16:creationId xmlns:a16="http://schemas.microsoft.com/office/drawing/2014/main" id="{66908582-1007-4121-83F0-4BBCC2D531D9}"/>
              </a:ext>
            </a:extLst>
          </p:cNvPr>
          <p:cNvGrpSpPr/>
          <p:nvPr/>
        </p:nvGrpSpPr>
        <p:grpSpPr>
          <a:xfrm>
            <a:off x="3031668" y="1045773"/>
            <a:ext cx="702132" cy="702232"/>
            <a:chOff x="3031668" y="1620002"/>
            <a:chExt cx="702132" cy="702232"/>
          </a:xfrm>
        </p:grpSpPr>
        <p:grpSp>
          <p:nvGrpSpPr>
            <p:cNvPr id="29" name="Group 28">
              <a:extLst>
                <a:ext uri="{FF2B5EF4-FFF2-40B4-BE49-F238E27FC236}">
                  <a16:creationId xmlns:a16="http://schemas.microsoft.com/office/drawing/2014/main" id="{BC22F2FA-055B-4181-B40C-346A552C7AFA}"/>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9" name="Freeform 5">
                <a:extLst>
                  <a:ext uri="{FF2B5EF4-FFF2-40B4-BE49-F238E27FC236}">
                    <a16:creationId xmlns:a16="http://schemas.microsoft.com/office/drawing/2014/main" id="{0ACE14DD-2FF6-43F0-A08C-5CD4C0B7BF1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F37E8C3B-2DF2-4F1B-8FD6-36506ADCCE3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descr="Icon of bulb with cloud behind">
              <a:extLst>
                <a:ext uri="{FF2B5EF4-FFF2-40B4-BE49-F238E27FC236}">
                  <a16:creationId xmlns:a16="http://schemas.microsoft.com/office/drawing/2014/main" id="{B9A892E4-EE46-4FCE-BA78-5545ECC3E238}"/>
                </a:ext>
              </a:extLst>
            </p:cNvPr>
            <p:cNvGrpSpPr>
              <a:grpSpLocks noChangeAspect="1"/>
            </p:cNvGrpSpPr>
            <p:nvPr/>
          </p:nvGrpSpPr>
          <p:grpSpPr>
            <a:xfrm>
              <a:off x="3199854" y="1774626"/>
              <a:ext cx="365760" cy="392983"/>
              <a:chOff x="3008058" y="4506785"/>
              <a:chExt cx="1100708" cy="1182631"/>
            </a:xfrm>
            <a:solidFill>
              <a:srgbClr val="30E5D0"/>
            </a:solidFill>
          </p:grpSpPr>
          <p:sp>
            <p:nvSpPr>
              <p:cNvPr id="33" name="Freeform: Shape 32">
                <a:extLst>
                  <a:ext uri="{FF2B5EF4-FFF2-40B4-BE49-F238E27FC236}">
                    <a16:creationId xmlns:a16="http://schemas.microsoft.com/office/drawing/2014/main" id="{1242A1A6-0B8F-4C1B-BBA8-F262258F9E21}"/>
                  </a:ext>
                </a:extLst>
              </p:cNvPr>
              <p:cNvSpPr/>
              <p:nvPr/>
            </p:nvSpPr>
            <p:spPr>
              <a:xfrm>
                <a:off x="3008058" y="4506785"/>
                <a:ext cx="1100708" cy="727619"/>
              </a:xfrm>
              <a:custGeom>
                <a:avLst/>
                <a:gdLst>
                  <a:gd name="connsiteX0" fmla="*/ 962202 w 1123638"/>
                  <a:gd name="connsiteY0" fmla="*/ 352459 h 756736"/>
                  <a:gd name="connsiteX1" fmla="*/ 973438 w 1123638"/>
                  <a:gd name="connsiteY1" fmla="*/ 260504 h 756736"/>
                  <a:gd name="connsiteX2" fmla="*/ 709268 w 1123638"/>
                  <a:gd name="connsiteY2" fmla="*/ 17199 h 756736"/>
                  <a:gd name="connsiteX3" fmla="*/ 707205 w 1123638"/>
                  <a:gd name="connsiteY3" fmla="*/ 17199 h 756736"/>
                  <a:gd name="connsiteX4" fmla="*/ 457940 w 1123638"/>
                  <a:gd name="connsiteY4" fmla="*/ 183227 h 756736"/>
                  <a:gd name="connsiteX5" fmla="*/ 311179 w 1123638"/>
                  <a:gd name="connsiteY5" fmla="*/ 140343 h 756736"/>
                  <a:gd name="connsiteX6" fmla="*/ 141945 w 1123638"/>
                  <a:gd name="connsiteY6" fmla="*/ 269904 h 756736"/>
                  <a:gd name="connsiteX7" fmla="*/ 133002 w 1123638"/>
                  <a:gd name="connsiteY7" fmla="*/ 366679 h 756736"/>
                  <a:gd name="connsiteX8" fmla="*/ 17199 w 1123638"/>
                  <a:gd name="connsiteY8" fmla="*/ 545539 h 756736"/>
                  <a:gd name="connsiteX9" fmla="*/ 223581 w 1123638"/>
                  <a:gd name="connsiteY9" fmla="*/ 736099 h 756736"/>
                  <a:gd name="connsiteX10" fmla="*/ 303401 w 1123638"/>
                  <a:gd name="connsiteY10" fmla="*/ 736099 h 756736"/>
                  <a:gd name="connsiteX11" fmla="*/ 299214 w 1123638"/>
                  <a:gd name="connsiteY11" fmla="*/ 646245 h 756736"/>
                  <a:gd name="connsiteX12" fmla="*/ 536723 w 1123638"/>
                  <a:gd name="connsiteY12" fmla="*/ 408845 h 756736"/>
                  <a:gd name="connsiteX13" fmla="*/ 567516 w 1123638"/>
                  <a:gd name="connsiteY13" fmla="*/ 407123 h 756736"/>
                  <a:gd name="connsiteX14" fmla="*/ 837698 w 1123638"/>
                  <a:gd name="connsiteY14" fmla="*/ 678716 h 756736"/>
                  <a:gd name="connsiteX15" fmla="*/ 829262 w 1123638"/>
                  <a:gd name="connsiteY15" fmla="*/ 744818 h 756736"/>
                  <a:gd name="connsiteX16" fmla="*/ 853966 w 1123638"/>
                  <a:gd name="connsiteY16" fmla="*/ 744818 h 756736"/>
                  <a:gd name="connsiteX17" fmla="*/ 1117906 w 1123638"/>
                  <a:gd name="connsiteY17" fmla="*/ 545539 h 756736"/>
                  <a:gd name="connsiteX18" fmla="*/ 962202 w 1123638"/>
                  <a:gd name="connsiteY18" fmla="*/ 352459 h 756736"/>
                  <a:gd name="connsiteX19" fmla="*/ 317733 w 1123638"/>
                  <a:gd name="connsiteY19" fmla="*/ 541643 h 756736"/>
                  <a:gd name="connsiteX20" fmla="*/ 258166 w 1123638"/>
                  <a:gd name="connsiteY20" fmla="*/ 507246 h 756736"/>
                  <a:gd name="connsiteX21" fmla="*/ 281098 w 1123638"/>
                  <a:gd name="connsiteY21" fmla="*/ 467517 h 756736"/>
                  <a:gd name="connsiteX22" fmla="*/ 340664 w 1123638"/>
                  <a:gd name="connsiteY22" fmla="*/ 501915 h 756736"/>
                  <a:gd name="connsiteX23" fmla="*/ 317733 w 1123638"/>
                  <a:gd name="connsiteY23" fmla="*/ 541643 h 756736"/>
                  <a:gd name="connsiteX24" fmla="*/ 410064 w 1123638"/>
                  <a:gd name="connsiteY24" fmla="*/ 432517 h 756736"/>
                  <a:gd name="connsiteX25" fmla="*/ 375667 w 1123638"/>
                  <a:gd name="connsiteY25" fmla="*/ 372948 h 756736"/>
                  <a:gd name="connsiteX26" fmla="*/ 415393 w 1123638"/>
                  <a:gd name="connsiteY26" fmla="*/ 350017 h 756736"/>
                  <a:gd name="connsiteX27" fmla="*/ 449790 w 1123638"/>
                  <a:gd name="connsiteY27" fmla="*/ 409586 h 756736"/>
                  <a:gd name="connsiteX28" fmla="*/ 410064 w 1123638"/>
                  <a:gd name="connsiteY28" fmla="*/ 432517 h 756736"/>
                  <a:gd name="connsiteX29" fmla="*/ 590447 w 1123638"/>
                  <a:gd name="connsiteY29" fmla="*/ 384192 h 756736"/>
                  <a:gd name="connsiteX30" fmla="*/ 544584 w 1123638"/>
                  <a:gd name="connsiteY30" fmla="*/ 384192 h 756736"/>
                  <a:gd name="connsiteX31" fmla="*/ 544584 w 1123638"/>
                  <a:gd name="connsiteY31" fmla="*/ 315397 h 756736"/>
                  <a:gd name="connsiteX32" fmla="*/ 590447 w 1123638"/>
                  <a:gd name="connsiteY32" fmla="*/ 315397 h 756736"/>
                  <a:gd name="connsiteX33" fmla="*/ 590447 w 1123638"/>
                  <a:gd name="connsiteY33" fmla="*/ 384192 h 756736"/>
                  <a:gd name="connsiteX34" fmla="*/ 724967 w 1123638"/>
                  <a:gd name="connsiteY34" fmla="*/ 432517 h 756736"/>
                  <a:gd name="connsiteX35" fmla="*/ 685241 w 1123638"/>
                  <a:gd name="connsiteY35" fmla="*/ 409586 h 756736"/>
                  <a:gd name="connsiteX36" fmla="*/ 719638 w 1123638"/>
                  <a:gd name="connsiteY36" fmla="*/ 350017 h 756736"/>
                  <a:gd name="connsiteX37" fmla="*/ 759364 w 1123638"/>
                  <a:gd name="connsiteY37" fmla="*/ 372948 h 756736"/>
                  <a:gd name="connsiteX38" fmla="*/ 724967 w 1123638"/>
                  <a:gd name="connsiteY38" fmla="*/ 432517 h 756736"/>
                  <a:gd name="connsiteX39" fmla="*/ 817275 w 1123638"/>
                  <a:gd name="connsiteY39" fmla="*/ 541643 h 756736"/>
                  <a:gd name="connsiteX40" fmla="*/ 794344 w 1123638"/>
                  <a:gd name="connsiteY40" fmla="*/ 501915 h 756736"/>
                  <a:gd name="connsiteX41" fmla="*/ 853933 w 1123638"/>
                  <a:gd name="connsiteY41" fmla="*/ 467517 h 756736"/>
                  <a:gd name="connsiteX42" fmla="*/ 876865 w 1123638"/>
                  <a:gd name="connsiteY42" fmla="*/ 507246 h 756736"/>
                  <a:gd name="connsiteX43" fmla="*/ 817275 w 1123638"/>
                  <a:gd name="connsiteY43" fmla="*/ 541643 h 756736"/>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23465 w 1100707"/>
                  <a:gd name="connsiteY19" fmla="*/ 484716 h 727619"/>
                  <a:gd name="connsiteX20" fmla="*/ 240967 w 1100707"/>
                  <a:gd name="connsiteY20" fmla="*/ 490047 h 727619"/>
                  <a:gd name="connsiteX21" fmla="*/ 263899 w 1100707"/>
                  <a:gd name="connsiteY21" fmla="*/ 450318 h 727619"/>
                  <a:gd name="connsiteX22" fmla="*/ 323465 w 1100707"/>
                  <a:gd name="connsiteY22" fmla="*/ 484716 h 727619"/>
                  <a:gd name="connsiteX23" fmla="*/ 392865 w 1100707"/>
                  <a:gd name="connsiteY23" fmla="*/ 415318 h 727619"/>
                  <a:gd name="connsiteX24" fmla="*/ 358468 w 1100707"/>
                  <a:gd name="connsiteY24" fmla="*/ 355749 h 727619"/>
                  <a:gd name="connsiteX25" fmla="*/ 398194 w 1100707"/>
                  <a:gd name="connsiteY25" fmla="*/ 332818 h 727619"/>
                  <a:gd name="connsiteX26" fmla="*/ 432591 w 1100707"/>
                  <a:gd name="connsiteY26" fmla="*/ 392387 h 727619"/>
                  <a:gd name="connsiteX27" fmla="*/ 392865 w 1100707"/>
                  <a:gd name="connsiteY27" fmla="*/ 415318 h 727619"/>
                  <a:gd name="connsiteX28" fmla="*/ 573248 w 1100707"/>
                  <a:gd name="connsiteY28" fmla="*/ 366993 h 727619"/>
                  <a:gd name="connsiteX29" fmla="*/ 527385 w 1100707"/>
                  <a:gd name="connsiteY29" fmla="*/ 366993 h 727619"/>
                  <a:gd name="connsiteX30" fmla="*/ 527385 w 1100707"/>
                  <a:gd name="connsiteY30" fmla="*/ 298198 h 727619"/>
                  <a:gd name="connsiteX31" fmla="*/ 573248 w 1100707"/>
                  <a:gd name="connsiteY31" fmla="*/ 298198 h 727619"/>
                  <a:gd name="connsiteX32" fmla="*/ 573248 w 1100707"/>
                  <a:gd name="connsiteY32" fmla="*/ 366993 h 727619"/>
                  <a:gd name="connsiteX33" fmla="*/ 707768 w 1100707"/>
                  <a:gd name="connsiteY33" fmla="*/ 415318 h 727619"/>
                  <a:gd name="connsiteX34" fmla="*/ 668042 w 1100707"/>
                  <a:gd name="connsiteY34" fmla="*/ 392387 h 727619"/>
                  <a:gd name="connsiteX35" fmla="*/ 702439 w 1100707"/>
                  <a:gd name="connsiteY35" fmla="*/ 332818 h 727619"/>
                  <a:gd name="connsiteX36" fmla="*/ 742165 w 1100707"/>
                  <a:gd name="connsiteY36" fmla="*/ 355749 h 727619"/>
                  <a:gd name="connsiteX37" fmla="*/ 707768 w 1100707"/>
                  <a:gd name="connsiteY37" fmla="*/ 415318 h 727619"/>
                  <a:gd name="connsiteX38" fmla="*/ 800076 w 1100707"/>
                  <a:gd name="connsiteY38" fmla="*/ 524444 h 727619"/>
                  <a:gd name="connsiteX39" fmla="*/ 777145 w 1100707"/>
                  <a:gd name="connsiteY39" fmla="*/ 484716 h 727619"/>
                  <a:gd name="connsiteX40" fmla="*/ 836734 w 1100707"/>
                  <a:gd name="connsiteY40" fmla="*/ 450318 h 727619"/>
                  <a:gd name="connsiteX41" fmla="*/ 859666 w 1100707"/>
                  <a:gd name="connsiteY41" fmla="*/ 490047 h 727619"/>
                  <a:gd name="connsiteX42" fmla="*/ 800076 w 1100707"/>
                  <a:gd name="connsiteY4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23465 w 1100707"/>
                  <a:gd name="connsiteY19" fmla="*/ 484716 h 727619"/>
                  <a:gd name="connsiteX20" fmla="*/ 240967 w 1100707"/>
                  <a:gd name="connsiteY20" fmla="*/ 490047 h 727619"/>
                  <a:gd name="connsiteX21" fmla="*/ 323465 w 1100707"/>
                  <a:gd name="connsiteY21" fmla="*/ 484716 h 727619"/>
                  <a:gd name="connsiteX22" fmla="*/ 392865 w 1100707"/>
                  <a:gd name="connsiteY22" fmla="*/ 415318 h 727619"/>
                  <a:gd name="connsiteX23" fmla="*/ 358468 w 1100707"/>
                  <a:gd name="connsiteY23" fmla="*/ 355749 h 727619"/>
                  <a:gd name="connsiteX24" fmla="*/ 398194 w 1100707"/>
                  <a:gd name="connsiteY24" fmla="*/ 332818 h 727619"/>
                  <a:gd name="connsiteX25" fmla="*/ 432591 w 1100707"/>
                  <a:gd name="connsiteY25" fmla="*/ 392387 h 727619"/>
                  <a:gd name="connsiteX26" fmla="*/ 392865 w 1100707"/>
                  <a:gd name="connsiteY26" fmla="*/ 415318 h 727619"/>
                  <a:gd name="connsiteX27" fmla="*/ 573248 w 1100707"/>
                  <a:gd name="connsiteY27" fmla="*/ 366993 h 727619"/>
                  <a:gd name="connsiteX28" fmla="*/ 527385 w 1100707"/>
                  <a:gd name="connsiteY28" fmla="*/ 366993 h 727619"/>
                  <a:gd name="connsiteX29" fmla="*/ 527385 w 1100707"/>
                  <a:gd name="connsiteY29" fmla="*/ 298198 h 727619"/>
                  <a:gd name="connsiteX30" fmla="*/ 573248 w 1100707"/>
                  <a:gd name="connsiteY30" fmla="*/ 298198 h 727619"/>
                  <a:gd name="connsiteX31" fmla="*/ 573248 w 1100707"/>
                  <a:gd name="connsiteY31" fmla="*/ 366993 h 727619"/>
                  <a:gd name="connsiteX32" fmla="*/ 707768 w 1100707"/>
                  <a:gd name="connsiteY32" fmla="*/ 415318 h 727619"/>
                  <a:gd name="connsiteX33" fmla="*/ 668042 w 1100707"/>
                  <a:gd name="connsiteY33" fmla="*/ 392387 h 727619"/>
                  <a:gd name="connsiteX34" fmla="*/ 702439 w 1100707"/>
                  <a:gd name="connsiteY34" fmla="*/ 332818 h 727619"/>
                  <a:gd name="connsiteX35" fmla="*/ 742165 w 1100707"/>
                  <a:gd name="connsiteY35" fmla="*/ 355749 h 727619"/>
                  <a:gd name="connsiteX36" fmla="*/ 707768 w 1100707"/>
                  <a:gd name="connsiteY36" fmla="*/ 415318 h 727619"/>
                  <a:gd name="connsiteX37" fmla="*/ 800076 w 1100707"/>
                  <a:gd name="connsiteY37" fmla="*/ 524444 h 727619"/>
                  <a:gd name="connsiteX38" fmla="*/ 777145 w 1100707"/>
                  <a:gd name="connsiteY38" fmla="*/ 484716 h 727619"/>
                  <a:gd name="connsiteX39" fmla="*/ 836734 w 1100707"/>
                  <a:gd name="connsiteY39" fmla="*/ 450318 h 727619"/>
                  <a:gd name="connsiteX40" fmla="*/ 859666 w 1100707"/>
                  <a:gd name="connsiteY40" fmla="*/ 490047 h 727619"/>
                  <a:gd name="connsiteX41" fmla="*/ 800076 w 1100707"/>
                  <a:gd name="connsiteY4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358468 w 1100707"/>
                  <a:gd name="connsiteY20" fmla="*/ 355749 h 727619"/>
                  <a:gd name="connsiteX21" fmla="*/ 398194 w 1100707"/>
                  <a:gd name="connsiteY21" fmla="*/ 332818 h 727619"/>
                  <a:gd name="connsiteX22" fmla="*/ 432591 w 1100707"/>
                  <a:gd name="connsiteY22" fmla="*/ 392387 h 727619"/>
                  <a:gd name="connsiteX23" fmla="*/ 392865 w 1100707"/>
                  <a:gd name="connsiteY23" fmla="*/ 415318 h 727619"/>
                  <a:gd name="connsiteX24" fmla="*/ 573248 w 1100707"/>
                  <a:gd name="connsiteY24" fmla="*/ 366993 h 727619"/>
                  <a:gd name="connsiteX25" fmla="*/ 527385 w 1100707"/>
                  <a:gd name="connsiteY25" fmla="*/ 366993 h 727619"/>
                  <a:gd name="connsiteX26" fmla="*/ 527385 w 1100707"/>
                  <a:gd name="connsiteY26" fmla="*/ 298198 h 727619"/>
                  <a:gd name="connsiteX27" fmla="*/ 573248 w 1100707"/>
                  <a:gd name="connsiteY27" fmla="*/ 298198 h 727619"/>
                  <a:gd name="connsiteX28" fmla="*/ 573248 w 1100707"/>
                  <a:gd name="connsiteY28" fmla="*/ 366993 h 727619"/>
                  <a:gd name="connsiteX29" fmla="*/ 707768 w 1100707"/>
                  <a:gd name="connsiteY29" fmla="*/ 415318 h 727619"/>
                  <a:gd name="connsiteX30" fmla="*/ 668042 w 1100707"/>
                  <a:gd name="connsiteY30" fmla="*/ 392387 h 727619"/>
                  <a:gd name="connsiteX31" fmla="*/ 702439 w 1100707"/>
                  <a:gd name="connsiteY31" fmla="*/ 332818 h 727619"/>
                  <a:gd name="connsiteX32" fmla="*/ 742165 w 1100707"/>
                  <a:gd name="connsiteY32" fmla="*/ 355749 h 727619"/>
                  <a:gd name="connsiteX33" fmla="*/ 707768 w 1100707"/>
                  <a:gd name="connsiteY33" fmla="*/ 415318 h 727619"/>
                  <a:gd name="connsiteX34" fmla="*/ 800076 w 1100707"/>
                  <a:gd name="connsiteY34" fmla="*/ 524444 h 727619"/>
                  <a:gd name="connsiteX35" fmla="*/ 777145 w 1100707"/>
                  <a:gd name="connsiteY35" fmla="*/ 484716 h 727619"/>
                  <a:gd name="connsiteX36" fmla="*/ 836734 w 1100707"/>
                  <a:gd name="connsiteY36" fmla="*/ 450318 h 727619"/>
                  <a:gd name="connsiteX37" fmla="*/ 859666 w 1100707"/>
                  <a:gd name="connsiteY37" fmla="*/ 490047 h 727619"/>
                  <a:gd name="connsiteX38" fmla="*/ 800076 w 1100707"/>
                  <a:gd name="connsiteY38"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398194 w 1100707"/>
                  <a:gd name="connsiteY20" fmla="*/ 332818 h 727619"/>
                  <a:gd name="connsiteX21" fmla="*/ 432591 w 1100707"/>
                  <a:gd name="connsiteY21" fmla="*/ 392387 h 727619"/>
                  <a:gd name="connsiteX22" fmla="*/ 392865 w 1100707"/>
                  <a:gd name="connsiteY22" fmla="*/ 415318 h 727619"/>
                  <a:gd name="connsiteX23" fmla="*/ 573248 w 1100707"/>
                  <a:gd name="connsiteY23" fmla="*/ 366993 h 727619"/>
                  <a:gd name="connsiteX24" fmla="*/ 527385 w 1100707"/>
                  <a:gd name="connsiteY24" fmla="*/ 366993 h 727619"/>
                  <a:gd name="connsiteX25" fmla="*/ 527385 w 1100707"/>
                  <a:gd name="connsiteY25" fmla="*/ 298198 h 727619"/>
                  <a:gd name="connsiteX26" fmla="*/ 573248 w 1100707"/>
                  <a:gd name="connsiteY26" fmla="*/ 298198 h 727619"/>
                  <a:gd name="connsiteX27" fmla="*/ 573248 w 1100707"/>
                  <a:gd name="connsiteY27" fmla="*/ 366993 h 727619"/>
                  <a:gd name="connsiteX28" fmla="*/ 707768 w 1100707"/>
                  <a:gd name="connsiteY28" fmla="*/ 415318 h 727619"/>
                  <a:gd name="connsiteX29" fmla="*/ 668042 w 1100707"/>
                  <a:gd name="connsiteY29" fmla="*/ 392387 h 727619"/>
                  <a:gd name="connsiteX30" fmla="*/ 702439 w 1100707"/>
                  <a:gd name="connsiteY30" fmla="*/ 332818 h 727619"/>
                  <a:gd name="connsiteX31" fmla="*/ 742165 w 1100707"/>
                  <a:gd name="connsiteY31" fmla="*/ 355749 h 727619"/>
                  <a:gd name="connsiteX32" fmla="*/ 707768 w 1100707"/>
                  <a:gd name="connsiteY32" fmla="*/ 415318 h 727619"/>
                  <a:gd name="connsiteX33" fmla="*/ 800076 w 1100707"/>
                  <a:gd name="connsiteY33" fmla="*/ 524444 h 727619"/>
                  <a:gd name="connsiteX34" fmla="*/ 777145 w 1100707"/>
                  <a:gd name="connsiteY34" fmla="*/ 484716 h 727619"/>
                  <a:gd name="connsiteX35" fmla="*/ 836734 w 1100707"/>
                  <a:gd name="connsiteY35" fmla="*/ 450318 h 727619"/>
                  <a:gd name="connsiteX36" fmla="*/ 859666 w 1100707"/>
                  <a:gd name="connsiteY36" fmla="*/ 490047 h 727619"/>
                  <a:gd name="connsiteX37" fmla="*/ 800076 w 1100707"/>
                  <a:gd name="connsiteY37"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392865 w 1100707"/>
                  <a:gd name="connsiteY19" fmla="*/ 415318 h 727619"/>
                  <a:gd name="connsiteX20" fmla="*/ 432591 w 1100707"/>
                  <a:gd name="connsiteY20" fmla="*/ 392387 h 727619"/>
                  <a:gd name="connsiteX21" fmla="*/ 392865 w 1100707"/>
                  <a:gd name="connsiteY21" fmla="*/ 415318 h 727619"/>
                  <a:gd name="connsiteX22" fmla="*/ 573248 w 1100707"/>
                  <a:gd name="connsiteY22" fmla="*/ 366993 h 727619"/>
                  <a:gd name="connsiteX23" fmla="*/ 527385 w 1100707"/>
                  <a:gd name="connsiteY23" fmla="*/ 366993 h 727619"/>
                  <a:gd name="connsiteX24" fmla="*/ 527385 w 1100707"/>
                  <a:gd name="connsiteY24" fmla="*/ 298198 h 727619"/>
                  <a:gd name="connsiteX25" fmla="*/ 573248 w 1100707"/>
                  <a:gd name="connsiteY25" fmla="*/ 298198 h 727619"/>
                  <a:gd name="connsiteX26" fmla="*/ 573248 w 1100707"/>
                  <a:gd name="connsiteY26" fmla="*/ 366993 h 727619"/>
                  <a:gd name="connsiteX27" fmla="*/ 707768 w 1100707"/>
                  <a:gd name="connsiteY27" fmla="*/ 415318 h 727619"/>
                  <a:gd name="connsiteX28" fmla="*/ 668042 w 1100707"/>
                  <a:gd name="connsiteY28" fmla="*/ 392387 h 727619"/>
                  <a:gd name="connsiteX29" fmla="*/ 702439 w 1100707"/>
                  <a:gd name="connsiteY29" fmla="*/ 332818 h 727619"/>
                  <a:gd name="connsiteX30" fmla="*/ 742165 w 1100707"/>
                  <a:gd name="connsiteY30" fmla="*/ 355749 h 727619"/>
                  <a:gd name="connsiteX31" fmla="*/ 707768 w 1100707"/>
                  <a:gd name="connsiteY31" fmla="*/ 415318 h 727619"/>
                  <a:gd name="connsiteX32" fmla="*/ 800076 w 1100707"/>
                  <a:gd name="connsiteY32" fmla="*/ 524444 h 727619"/>
                  <a:gd name="connsiteX33" fmla="*/ 777145 w 1100707"/>
                  <a:gd name="connsiteY33" fmla="*/ 484716 h 727619"/>
                  <a:gd name="connsiteX34" fmla="*/ 836734 w 1100707"/>
                  <a:gd name="connsiteY34" fmla="*/ 450318 h 727619"/>
                  <a:gd name="connsiteX35" fmla="*/ 859666 w 1100707"/>
                  <a:gd name="connsiteY35" fmla="*/ 490047 h 727619"/>
                  <a:gd name="connsiteX36" fmla="*/ 800076 w 1100707"/>
                  <a:gd name="connsiteY36"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27385 w 1100707"/>
                  <a:gd name="connsiteY21" fmla="*/ 298198 h 727619"/>
                  <a:gd name="connsiteX22" fmla="*/ 573248 w 1100707"/>
                  <a:gd name="connsiteY22" fmla="*/ 298198 h 727619"/>
                  <a:gd name="connsiteX23" fmla="*/ 573248 w 1100707"/>
                  <a:gd name="connsiteY23" fmla="*/ 366993 h 727619"/>
                  <a:gd name="connsiteX24" fmla="*/ 707768 w 1100707"/>
                  <a:gd name="connsiteY24" fmla="*/ 415318 h 727619"/>
                  <a:gd name="connsiteX25" fmla="*/ 668042 w 1100707"/>
                  <a:gd name="connsiteY25" fmla="*/ 392387 h 727619"/>
                  <a:gd name="connsiteX26" fmla="*/ 702439 w 1100707"/>
                  <a:gd name="connsiteY26" fmla="*/ 332818 h 727619"/>
                  <a:gd name="connsiteX27" fmla="*/ 742165 w 1100707"/>
                  <a:gd name="connsiteY27" fmla="*/ 355749 h 727619"/>
                  <a:gd name="connsiteX28" fmla="*/ 707768 w 1100707"/>
                  <a:gd name="connsiteY28" fmla="*/ 415318 h 727619"/>
                  <a:gd name="connsiteX29" fmla="*/ 800076 w 1100707"/>
                  <a:gd name="connsiteY29" fmla="*/ 524444 h 727619"/>
                  <a:gd name="connsiteX30" fmla="*/ 777145 w 1100707"/>
                  <a:gd name="connsiteY30" fmla="*/ 484716 h 727619"/>
                  <a:gd name="connsiteX31" fmla="*/ 836734 w 1100707"/>
                  <a:gd name="connsiteY31" fmla="*/ 450318 h 727619"/>
                  <a:gd name="connsiteX32" fmla="*/ 859666 w 1100707"/>
                  <a:gd name="connsiteY32" fmla="*/ 490047 h 727619"/>
                  <a:gd name="connsiteX33" fmla="*/ 800076 w 1100707"/>
                  <a:gd name="connsiteY33"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27385 w 1100707"/>
                  <a:gd name="connsiteY21" fmla="*/ 298198 h 727619"/>
                  <a:gd name="connsiteX22" fmla="*/ 573248 w 1100707"/>
                  <a:gd name="connsiteY22" fmla="*/ 366993 h 727619"/>
                  <a:gd name="connsiteX23" fmla="*/ 707768 w 1100707"/>
                  <a:gd name="connsiteY23" fmla="*/ 415318 h 727619"/>
                  <a:gd name="connsiteX24" fmla="*/ 668042 w 1100707"/>
                  <a:gd name="connsiteY24" fmla="*/ 392387 h 727619"/>
                  <a:gd name="connsiteX25" fmla="*/ 702439 w 1100707"/>
                  <a:gd name="connsiteY25" fmla="*/ 332818 h 727619"/>
                  <a:gd name="connsiteX26" fmla="*/ 742165 w 1100707"/>
                  <a:gd name="connsiteY26" fmla="*/ 355749 h 727619"/>
                  <a:gd name="connsiteX27" fmla="*/ 707768 w 1100707"/>
                  <a:gd name="connsiteY27" fmla="*/ 415318 h 727619"/>
                  <a:gd name="connsiteX28" fmla="*/ 800076 w 1100707"/>
                  <a:gd name="connsiteY28" fmla="*/ 524444 h 727619"/>
                  <a:gd name="connsiteX29" fmla="*/ 777145 w 1100707"/>
                  <a:gd name="connsiteY29" fmla="*/ 484716 h 727619"/>
                  <a:gd name="connsiteX30" fmla="*/ 836734 w 1100707"/>
                  <a:gd name="connsiteY30" fmla="*/ 450318 h 727619"/>
                  <a:gd name="connsiteX31" fmla="*/ 859666 w 1100707"/>
                  <a:gd name="connsiteY31" fmla="*/ 490047 h 727619"/>
                  <a:gd name="connsiteX32" fmla="*/ 800076 w 1100707"/>
                  <a:gd name="connsiteY3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573248 w 1100707"/>
                  <a:gd name="connsiteY19" fmla="*/ 366993 h 727619"/>
                  <a:gd name="connsiteX20" fmla="*/ 527385 w 1100707"/>
                  <a:gd name="connsiteY20" fmla="*/ 366993 h 727619"/>
                  <a:gd name="connsiteX21" fmla="*/ 573248 w 1100707"/>
                  <a:gd name="connsiteY21" fmla="*/ 366993 h 727619"/>
                  <a:gd name="connsiteX22" fmla="*/ 707768 w 1100707"/>
                  <a:gd name="connsiteY22" fmla="*/ 415318 h 727619"/>
                  <a:gd name="connsiteX23" fmla="*/ 668042 w 1100707"/>
                  <a:gd name="connsiteY23" fmla="*/ 392387 h 727619"/>
                  <a:gd name="connsiteX24" fmla="*/ 702439 w 1100707"/>
                  <a:gd name="connsiteY24" fmla="*/ 332818 h 727619"/>
                  <a:gd name="connsiteX25" fmla="*/ 742165 w 1100707"/>
                  <a:gd name="connsiteY25" fmla="*/ 355749 h 727619"/>
                  <a:gd name="connsiteX26" fmla="*/ 707768 w 1100707"/>
                  <a:gd name="connsiteY26" fmla="*/ 415318 h 727619"/>
                  <a:gd name="connsiteX27" fmla="*/ 800076 w 1100707"/>
                  <a:gd name="connsiteY27" fmla="*/ 524444 h 727619"/>
                  <a:gd name="connsiteX28" fmla="*/ 777145 w 1100707"/>
                  <a:gd name="connsiteY28" fmla="*/ 484716 h 727619"/>
                  <a:gd name="connsiteX29" fmla="*/ 836734 w 1100707"/>
                  <a:gd name="connsiteY29" fmla="*/ 450318 h 727619"/>
                  <a:gd name="connsiteX30" fmla="*/ 859666 w 1100707"/>
                  <a:gd name="connsiteY30" fmla="*/ 490047 h 727619"/>
                  <a:gd name="connsiteX31" fmla="*/ 800076 w 1100707"/>
                  <a:gd name="connsiteY3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2439 w 1100707"/>
                  <a:gd name="connsiteY21" fmla="*/ 332818 h 727619"/>
                  <a:gd name="connsiteX22" fmla="*/ 742165 w 1100707"/>
                  <a:gd name="connsiteY22" fmla="*/ 355749 h 727619"/>
                  <a:gd name="connsiteX23" fmla="*/ 707768 w 1100707"/>
                  <a:gd name="connsiteY23" fmla="*/ 415318 h 727619"/>
                  <a:gd name="connsiteX24" fmla="*/ 800076 w 1100707"/>
                  <a:gd name="connsiteY24" fmla="*/ 524444 h 727619"/>
                  <a:gd name="connsiteX25" fmla="*/ 777145 w 1100707"/>
                  <a:gd name="connsiteY25" fmla="*/ 484716 h 727619"/>
                  <a:gd name="connsiteX26" fmla="*/ 836734 w 1100707"/>
                  <a:gd name="connsiteY26" fmla="*/ 450318 h 727619"/>
                  <a:gd name="connsiteX27" fmla="*/ 859666 w 1100707"/>
                  <a:gd name="connsiteY27" fmla="*/ 490047 h 727619"/>
                  <a:gd name="connsiteX28" fmla="*/ 800076 w 1100707"/>
                  <a:gd name="connsiteY28"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2439 w 1100707"/>
                  <a:gd name="connsiteY21" fmla="*/ 332818 h 727619"/>
                  <a:gd name="connsiteX22" fmla="*/ 707768 w 1100707"/>
                  <a:gd name="connsiteY22" fmla="*/ 415318 h 727619"/>
                  <a:gd name="connsiteX23" fmla="*/ 800076 w 1100707"/>
                  <a:gd name="connsiteY23" fmla="*/ 524444 h 727619"/>
                  <a:gd name="connsiteX24" fmla="*/ 777145 w 1100707"/>
                  <a:gd name="connsiteY24" fmla="*/ 484716 h 727619"/>
                  <a:gd name="connsiteX25" fmla="*/ 836734 w 1100707"/>
                  <a:gd name="connsiteY25" fmla="*/ 450318 h 727619"/>
                  <a:gd name="connsiteX26" fmla="*/ 859666 w 1100707"/>
                  <a:gd name="connsiteY26" fmla="*/ 490047 h 727619"/>
                  <a:gd name="connsiteX27" fmla="*/ 800076 w 1100707"/>
                  <a:gd name="connsiteY27"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707768 w 1100707"/>
                  <a:gd name="connsiteY19" fmla="*/ 415318 h 727619"/>
                  <a:gd name="connsiteX20" fmla="*/ 668042 w 1100707"/>
                  <a:gd name="connsiteY20" fmla="*/ 392387 h 727619"/>
                  <a:gd name="connsiteX21" fmla="*/ 707768 w 1100707"/>
                  <a:gd name="connsiteY21" fmla="*/ 415318 h 727619"/>
                  <a:gd name="connsiteX22" fmla="*/ 800076 w 1100707"/>
                  <a:gd name="connsiteY22" fmla="*/ 524444 h 727619"/>
                  <a:gd name="connsiteX23" fmla="*/ 777145 w 1100707"/>
                  <a:gd name="connsiteY23" fmla="*/ 484716 h 727619"/>
                  <a:gd name="connsiteX24" fmla="*/ 836734 w 1100707"/>
                  <a:gd name="connsiteY24" fmla="*/ 450318 h 727619"/>
                  <a:gd name="connsiteX25" fmla="*/ 859666 w 1100707"/>
                  <a:gd name="connsiteY25" fmla="*/ 490047 h 727619"/>
                  <a:gd name="connsiteX26" fmla="*/ 800076 w 1100707"/>
                  <a:gd name="connsiteY26"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36734 w 1100707"/>
                  <a:gd name="connsiteY21" fmla="*/ 450318 h 727619"/>
                  <a:gd name="connsiteX22" fmla="*/ 859666 w 1100707"/>
                  <a:gd name="connsiteY22" fmla="*/ 490047 h 727619"/>
                  <a:gd name="connsiteX23" fmla="*/ 800076 w 1100707"/>
                  <a:gd name="connsiteY23"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59666 w 1100707"/>
                  <a:gd name="connsiteY21" fmla="*/ 490047 h 727619"/>
                  <a:gd name="connsiteX22" fmla="*/ 800076 w 1100707"/>
                  <a:gd name="connsiteY22"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 name="connsiteX19" fmla="*/ 800076 w 1100707"/>
                  <a:gd name="connsiteY19" fmla="*/ 524444 h 727619"/>
                  <a:gd name="connsiteX20" fmla="*/ 777145 w 1100707"/>
                  <a:gd name="connsiteY20" fmla="*/ 484716 h 727619"/>
                  <a:gd name="connsiteX21" fmla="*/ 800076 w 1100707"/>
                  <a:gd name="connsiteY21" fmla="*/ 524444 h 727619"/>
                  <a:gd name="connsiteX0" fmla="*/ 945003 w 1100707"/>
                  <a:gd name="connsiteY0" fmla="*/ 335260 h 727619"/>
                  <a:gd name="connsiteX1" fmla="*/ 956239 w 1100707"/>
                  <a:gd name="connsiteY1" fmla="*/ 243305 h 727619"/>
                  <a:gd name="connsiteX2" fmla="*/ 692069 w 1100707"/>
                  <a:gd name="connsiteY2" fmla="*/ 0 h 727619"/>
                  <a:gd name="connsiteX3" fmla="*/ 690006 w 1100707"/>
                  <a:gd name="connsiteY3" fmla="*/ 0 h 727619"/>
                  <a:gd name="connsiteX4" fmla="*/ 440741 w 1100707"/>
                  <a:gd name="connsiteY4" fmla="*/ 166028 h 727619"/>
                  <a:gd name="connsiteX5" fmla="*/ 293980 w 1100707"/>
                  <a:gd name="connsiteY5" fmla="*/ 123144 h 727619"/>
                  <a:gd name="connsiteX6" fmla="*/ 124746 w 1100707"/>
                  <a:gd name="connsiteY6" fmla="*/ 252705 h 727619"/>
                  <a:gd name="connsiteX7" fmla="*/ 115803 w 1100707"/>
                  <a:gd name="connsiteY7" fmla="*/ 349480 h 727619"/>
                  <a:gd name="connsiteX8" fmla="*/ 0 w 1100707"/>
                  <a:gd name="connsiteY8" fmla="*/ 528340 h 727619"/>
                  <a:gd name="connsiteX9" fmla="*/ 206382 w 1100707"/>
                  <a:gd name="connsiteY9" fmla="*/ 718900 h 727619"/>
                  <a:gd name="connsiteX10" fmla="*/ 286202 w 1100707"/>
                  <a:gd name="connsiteY10" fmla="*/ 718900 h 727619"/>
                  <a:gd name="connsiteX11" fmla="*/ 282015 w 1100707"/>
                  <a:gd name="connsiteY11" fmla="*/ 629046 h 727619"/>
                  <a:gd name="connsiteX12" fmla="*/ 519524 w 1100707"/>
                  <a:gd name="connsiteY12" fmla="*/ 391646 h 727619"/>
                  <a:gd name="connsiteX13" fmla="*/ 550317 w 1100707"/>
                  <a:gd name="connsiteY13" fmla="*/ 389924 h 727619"/>
                  <a:gd name="connsiteX14" fmla="*/ 820499 w 1100707"/>
                  <a:gd name="connsiteY14" fmla="*/ 661517 h 727619"/>
                  <a:gd name="connsiteX15" fmla="*/ 812063 w 1100707"/>
                  <a:gd name="connsiteY15" fmla="*/ 727619 h 727619"/>
                  <a:gd name="connsiteX16" fmla="*/ 836767 w 1100707"/>
                  <a:gd name="connsiteY16" fmla="*/ 727619 h 727619"/>
                  <a:gd name="connsiteX17" fmla="*/ 1100707 w 1100707"/>
                  <a:gd name="connsiteY17" fmla="*/ 528340 h 727619"/>
                  <a:gd name="connsiteX18" fmla="*/ 945003 w 1100707"/>
                  <a:gd name="connsiteY18" fmla="*/ 335260 h 72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707" h="727619">
                    <a:moveTo>
                      <a:pt x="945003" y="335260"/>
                    </a:moveTo>
                    <a:cubicBezTo>
                      <a:pt x="954405" y="305676"/>
                      <a:pt x="958303" y="274953"/>
                      <a:pt x="956239" y="243305"/>
                    </a:cubicBezTo>
                    <a:cubicBezTo>
                      <a:pt x="948213" y="110301"/>
                      <a:pt x="829658" y="1153"/>
                      <a:pt x="692069" y="0"/>
                    </a:cubicBezTo>
                    <a:lnTo>
                      <a:pt x="690006" y="0"/>
                    </a:lnTo>
                    <a:cubicBezTo>
                      <a:pt x="579018" y="0"/>
                      <a:pt x="479954" y="67881"/>
                      <a:pt x="440741" y="166028"/>
                    </a:cubicBezTo>
                    <a:cubicBezTo>
                      <a:pt x="400153" y="133921"/>
                      <a:pt x="347640" y="118100"/>
                      <a:pt x="293980" y="123144"/>
                    </a:cubicBezTo>
                    <a:cubicBezTo>
                      <a:pt x="217848" y="130254"/>
                      <a:pt x="151348" y="181161"/>
                      <a:pt x="124746" y="252705"/>
                    </a:cubicBezTo>
                    <a:cubicBezTo>
                      <a:pt x="113051" y="284352"/>
                      <a:pt x="109842" y="316683"/>
                      <a:pt x="115803" y="349480"/>
                    </a:cubicBezTo>
                    <a:cubicBezTo>
                      <a:pt x="45633" y="382270"/>
                      <a:pt x="0" y="451983"/>
                      <a:pt x="0" y="528340"/>
                    </a:cubicBezTo>
                    <a:cubicBezTo>
                      <a:pt x="0" y="638872"/>
                      <a:pt x="86681" y="718900"/>
                      <a:pt x="206382" y="718900"/>
                    </a:cubicBezTo>
                    <a:lnTo>
                      <a:pt x="286202" y="718900"/>
                    </a:lnTo>
                    <a:cubicBezTo>
                      <a:pt x="279969" y="689851"/>
                      <a:pt x="278442" y="659664"/>
                      <a:pt x="282015" y="629046"/>
                    </a:cubicBezTo>
                    <a:cubicBezTo>
                      <a:pt x="296393" y="505274"/>
                      <a:pt x="396268" y="405419"/>
                      <a:pt x="519524" y="391646"/>
                    </a:cubicBezTo>
                    <a:cubicBezTo>
                      <a:pt x="529738" y="390504"/>
                      <a:pt x="540105" y="389924"/>
                      <a:pt x="550317" y="389924"/>
                    </a:cubicBezTo>
                    <a:cubicBezTo>
                      <a:pt x="699281" y="389924"/>
                      <a:pt x="820499" y="511747"/>
                      <a:pt x="820499" y="661517"/>
                    </a:cubicBezTo>
                    <a:cubicBezTo>
                      <a:pt x="820499" y="683939"/>
                      <a:pt x="817445" y="706093"/>
                      <a:pt x="812063" y="727619"/>
                    </a:cubicBezTo>
                    <a:lnTo>
                      <a:pt x="836767" y="727619"/>
                    </a:lnTo>
                    <a:cubicBezTo>
                      <a:pt x="1070667" y="727619"/>
                      <a:pt x="1100707" y="621212"/>
                      <a:pt x="1100707" y="528340"/>
                    </a:cubicBezTo>
                    <a:cubicBezTo>
                      <a:pt x="1100707" y="435243"/>
                      <a:pt x="1035582" y="356589"/>
                      <a:pt x="945003" y="33526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8" name="Graphic 305">
                <a:extLst>
                  <a:ext uri="{FF2B5EF4-FFF2-40B4-BE49-F238E27FC236}">
                    <a16:creationId xmlns:a16="http://schemas.microsoft.com/office/drawing/2014/main" id="{AD3D4179-5FE7-407D-BBEC-758F2E1D73C9}"/>
                  </a:ext>
                </a:extLst>
              </p:cNvPr>
              <p:cNvSpPr/>
              <p:nvPr/>
            </p:nvSpPr>
            <p:spPr>
              <a:xfrm>
                <a:off x="3153229" y="4765491"/>
                <a:ext cx="809625" cy="923925"/>
              </a:xfrm>
              <a:custGeom>
                <a:avLst/>
                <a:gdLst>
                  <a:gd name="connsiteX0" fmla="*/ 407194 w 809625"/>
                  <a:gd name="connsiteY0" fmla="*/ 7144 h 923925"/>
                  <a:gd name="connsiteX1" fmla="*/ 388144 w 809625"/>
                  <a:gd name="connsiteY1" fmla="*/ 26194 h 923925"/>
                  <a:gd name="connsiteX2" fmla="*/ 388144 w 809625"/>
                  <a:gd name="connsiteY2" fmla="*/ 102394 h 923925"/>
                  <a:gd name="connsiteX3" fmla="*/ 407194 w 809625"/>
                  <a:gd name="connsiteY3" fmla="*/ 121444 h 923925"/>
                  <a:gd name="connsiteX4" fmla="*/ 426244 w 809625"/>
                  <a:gd name="connsiteY4" fmla="*/ 102394 h 923925"/>
                  <a:gd name="connsiteX5" fmla="*/ 426244 w 809625"/>
                  <a:gd name="connsiteY5" fmla="*/ 26194 h 923925"/>
                  <a:gd name="connsiteX6" fmla="*/ 407194 w 809625"/>
                  <a:gd name="connsiteY6" fmla="*/ 7144 h 923925"/>
                  <a:gd name="connsiteX7" fmla="*/ 137815 w 809625"/>
                  <a:gd name="connsiteY7" fmla="*/ 118767 h 923925"/>
                  <a:gd name="connsiteX8" fmla="*/ 124420 w 809625"/>
                  <a:gd name="connsiteY8" fmla="*/ 124425 h 923925"/>
                  <a:gd name="connsiteX9" fmla="*/ 124420 w 809625"/>
                  <a:gd name="connsiteY9" fmla="*/ 151209 h 923925"/>
                  <a:gd name="connsiteX10" fmla="*/ 178297 w 809625"/>
                  <a:gd name="connsiteY10" fmla="*/ 205083 h 923925"/>
                  <a:gd name="connsiteX11" fmla="*/ 205085 w 809625"/>
                  <a:gd name="connsiteY11" fmla="*/ 205083 h 923925"/>
                  <a:gd name="connsiteX12" fmla="*/ 205085 w 809625"/>
                  <a:gd name="connsiteY12" fmla="*/ 178298 h 923925"/>
                  <a:gd name="connsiteX13" fmla="*/ 151209 w 809625"/>
                  <a:gd name="connsiteY13" fmla="*/ 124425 h 923925"/>
                  <a:gd name="connsiteX14" fmla="*/ 137815 w 809625"/>
                  <a:gd name="connsiteY14" fmla="*/ 118767 h 923925"/>
                  <a:gd name="connsiteX15" fmla="*/ 676572 w 809625"/>
                  <a:gd name="connsiteY15" fmla="*/ 118767 h 923925"/>
                  <a:gd name="connsiteX16" fmla="*/ 663178 w 809625"/>
                  <a:gd name="connsiteY16" fmla="*/ 124425 h 923925"/>
                  <a:gd name="connsiteX17" fmla="*/ 609303 w 809625"/>
                  <a:gd name="connsiteY17" fmla="*/ 178298 h 923925"/>
                  <a:gd name="connsiteX18" fmla="*/ 609303 w 809625"/>
                  <a:gd name="connsiteY18" fmla="*/ 205083 h 923925"/>
                  <a:gd name="connsiteX19" fmla="*/ 636091 w 809625"/>
                  <a:gd name="connsiteY19" fmla="*/ 205083 h 923925"/>
                  <a:gd name="connsiteX20" fmla="*/ 689967 w 809625"/>
                  <a:gd name="connsiteY20" fmla="*/ 151209 h 923925"/>
                  <a:gd name="connsiteX21" fmla="*/ 689967 w 809625"/>
                  <a:gd name="connsiteY21" fmla="*/ 124425 h 923925"/>
                  <a:gd name="connsiteX22" fmla="*/ 676572 w 809625"/>
                  <a:gd name="connsiteY22" fmla="*/ 118767 h 923925"/>
                  <a:gd name="connsiteX23" fmla="*/ 407194 w 809625"/>
                  <a:gd name="connsiteY23" fmla="*/ 178594 h 923925"/>
                  <a:gd name="connsiteX24" fmla="*/ 178594 w 809625"/>
                  <a:gd name="connsiteY24" fmla="*/ 396183 h 923925"/>
                  <a:gd name="connsiteX25" fmla="*/ 301228 w 809625"/>
                  <a:gd name="connsiteY25" fmla="*/ 692925 h 923925"/>
                  <a:gd name="connsiteX26" fmla="*/ 513159 w 809625"/>
                  <a:gd name="connsiteY26" fmla="*/ 692925 h 923925"/>
                  <a:gd name="connsiteX27" fmla="*/ 635794 w 809625"/>
                  <a:gd name="connsiteY27" fmla="*/ 396183 h 923925"/>
                  <a:gd name="connsiteX28" fmla="*/ 407194 w 809625"/>
                  <a:gd name="connsiteY28" fmla="*/ 178594 h 923925"/>
                  <a:gd name="connsiteX29" fmla="*/ 386060 w 809625"/>
                  <a:gd name="connsiteY29" fmla="*/ 227409 h 923925"/>
                  <a:gd name="connsiteX30" fmla="*/ 408682 w 809625"/>
                  <a:gd name="connsiteY30" fmla="*/ 245564 h 923925"/>
                  <a:gd name="connsiteX31" fmla="*/ 390228 w 809625"/>
                  <a:gd name="connsiteY31" fmla="*/ 265214 h 923925"/>
                  <a:gd name="connsiteX32" fmla="*/ 264319 w 809625"/>
                  <a:gd name="connsiteY32" fmla="*/ 407194 h 923925"/>
                  <a:gd name="connsiteX33" fmla="*/ 270569 w 809625"/>
                  <a:gd name="connsiteY33" fmla="*/ 449180 h 923925"/>
                  <a:gd name="connsiteX34" fmla="*/ 258366 w 809625"/>
                  <a:gd name="connsiteY34" fmla="*/ 474421 h 923925"/>
                  <a:gd name="connsiteX35" fmla="*/ 234256 w 809625"/>
                  <a:gd name="connsiteY35" fmla="*/ 460134 h 923925"/>
                  <a:gd name="connsiteX36" fmla="*/ 226219 w 809625"/>
                  <a:gd name="connsiteY36" fmla="*/ 407194 h 923925"/>
                  <a:gd name="connsiteX37" fmla="*/ 386060 w 809625"/>
                  <a:gd name="connsiteY37" fmla="*/ 227409 h 923925"/>
                  <a:gd name="connsiteX38" fmla="*/ 26194 w 809625"/>
                  <a:gd name="connsiteY38" fmla="*/ 388144 h 923925"/>
                  <a:gd name="connsiteX39" fmla="*/ 7144 w 809625"/>
                  <a:gd name="connsiteY39" fmla="*/ 407194 h 923925"/>
                  <a:gd name="connsiteX40" fmla="*/ 26194 w 809625"/>
                  <a:gd name="connsiteY40" fmla="*/ 426244 h 923925"/>
                  <a:gd name="connsiteX41" fmla="*/ 102394 w 809625"/>
                  <a:gd name="connsiteY41" fmla="*/ 426244 h 923925"/>
                  <a:gd name="connsiteX42" fmla="*/ 121444 w 809625"/>
                  <a:gd name="connsiteY42" fmla="*/ 407194 h 923925"/>
                  <a:gd name="connsiteX43" fmla="*/ 102394 w 809625"/>
                  <a:gd name="connsiteY43" fmla="*/ 388144 h 923925"/>
                  <a:gd name="connsiteX44" fmla="*/ 26194 w 809625"/>
                  <a:gd name="connsiteY44" fmla="*/ 388144 h 923925"/>
                  <a:gd name="connsiteX45" fmla="*/ 711994 w 809625"/>
                  <a:gd name="connsiteY45" fmla="*/ 388144 h 923925"/>
                  <a:gd name="connsiteX46" fmla="*/ 692944 w 809625"/>
                  <a:gd name="connsiteY46" fmla="*/ 407194 h 923925"/>
                  <a:gd name="connsiteX47" fmla="*/ 711994 w 809625"/>
                  <a:gd name="connsiteY47" fmla="*/ 426244 h 923925"/>
                  <a:gd name="connsiteX48" fmla="*/ 788194 w 809625"/>
                  <a:gd name="connsiteY48" fmla="*/ 426244 h 923925"/>
                  <a:gd name="connsiteX49" fmla="*/ 807244 w 809625"/>
                  <a:gd name="connsiteY49" fmla="*/ 407194 h 923925"/>
                  <a:gd name="connsiteX50" fmla="*/ 788194 w 809625"/>
                  <a:gd name="connsiteY50" fmla="*/ 388144 h 923925"/>
                  <a:gd name="connsiteX51" fmla="*/ 711994 w 809625"/>
                  <a:gd name="connsiteY51" fmla="*/ 388144 h 923925"/>
                  <a:gd name="connsiteX52" fmla="*/ 302419 w 809625"/>
                  <a:gd name="connsiteY52" fmla="*/ 731025 h 923925"/>
                  <a:gd name="connsiteX53" fmla="*/ 302419 w 809625"/>
                  <a:gd name="connsiteY53" fmla="*/ 769125 h 923925"/>
                  <a:gd name="connsiteX54" fmla="*/ 511969 w 809625"/>
                  <a:gd name="connsiteY54" fmla="*/ 769125 h 923925"/>
                  <a:gd name="connsiteX55" fmla="*/ 511969 w 809625"/>
                  <a:gd name="connsiteY55" fmla="*/ 731025 h 923925"/>
                  <a:gd name="connsiteX56" fmla="*/ 302419 w 809625"/>
                  <a:gd name="connsiteY56" fmla="*/ 731025 h 923925"/>
                  <a:gd name="connsiteX57" fmla="*/ 302419 w 809625"/>
                  <a:gd name="connsiteY57" fmla="*/ 807225 h 923925"/>
                  <a:gd name="connsiteX58" fmla="*/ 302419 w 809625"/>
                  <a:gd name="connsiteY58" fmla="*/ 826275 h 923925"/>
                  <a:gd name="connsiteX59" fmla="*/ 340519 w 809625"/>
                  <a:gd name="connsiteY59" fmla="*/ 864375 h 923925"/>
                  <a:gd name="connsiteX60" fmla="*/ 369094 w 809625"/>
                  <a:gd name="connsiteY60" fmla="*/ 864375 h 923925"/>
                  <a:gd name="connsiteX61" fmla="*/ 369094 w 809625"/>
                  <a:gd name="connsiteY61" fmla="*/ 883425 h 923925"/>
                  <a:gd name="connsiteX62" fmla="*/ 407194 w 809625"/>
                  <a:gd name="connsiteY62" fmla="*/ 921525 h 923925"/>
                  <a:gd name="connsiteX63" fmla="*/ 445294 w 809625"/>
                  <a:gd name="connsiteY63" fmla="*/ 883425 h 923925"/>
                  <a:gd name="connsiteX64" fmla="*/ 445294 w 809625"/>
                  <a:gd name="connsiteY64" fmla="*/ 864375 h 923925"/>
                  <a:gd name="connsiteX65" fmla="*/ 473869 w 809625"/>
                  <a:gd name="connsiteY65" fmla="*/ 864375 h 923925"/>
                  <a:gd name="connsiteX66" fmla="*/ 511969 w 809625"/>
                  <a:gd name="connsiteY66" fmla="*/ 826275 h 923925"/>
                  <a:gd name="connsiteX67" fmla="*/ 511969 w 809625"/>
                  <a:gd name="connsiteY67" fmla="*/ 807225 h 923925"/>
                  <a:gd name="connsiteX68" fmla="*/ 302419 w 809625"/>
                  <a:gd name="connsiteY68" fmla="*/ 8072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09625" h="923925">
                    <a:moveTo>
                      <a:pt x="407194" y="7144"/>
                    </a:moveTo>
                    <a:cubicBezTo>
                      <a:pt x="396672" y="7144"/>
                      <a:pt x="388144" y="15678"/>
                      <a:pt x="388144" y="26194"/>
                    </a:cubicBezTo>
                    <a:lnTo>
                      <a:pt x="388144" y="102394"/>
                    </a:lnTo>
                    <a:cubicBezTo>
                      <a:pt x="388144" y="112919"/>
                      <a:pt x="396672" y="121444"/>
                      <a:pt x="407194" y="121444"/>
                    </a:cubicBezTo>
                    <a:cubicBezTo>
                      <a:pt x="417715" y="121444"/>
                      <a:pt x="426244" y="112919"/>
                      <a:pt x="426244" y="102394"/>
                    </a:cubicBezTo>
                    <a:lnTo>
                      <a:pt x="426244" y="26194"/>
                    </a:lnTo>
                    <a:cubicBezTo>
                      <a:pt x="426244" y="15678"/>
                      <a:pt x="417715" y="7144"/>
                      <a:pt x="407194" y="7144"/>
                    </a:cubicBezTo>
                    <a:close/>
                    <a:moveTo>
                      <a:pt x="137815" y="118767"/>
                    </a:moveTo>
                    <a:cubicBezTo>
                      <a:pt x="132939" y="118767"/>
                      <a:pt x="128141" y="120701"/>
                      <a:pt x="124420" y="124425"/>
                    </a:cubicBezTo>
                    <a:cubicBezTo>
                      <a:pt x="116981" y="131864"/>
                      <a:pt x="116981" y="143770"/>
                      <a:pt x="124420" y="151209"/>
                    </a:cubicBezTo>
                    <a:lnTo>
                      <a:pt x="178297" y="205083"/>
                    </a:lnTo>
                    <a:cubicBezTo>
                      <a:pt x="185734" y="212522"/>
                      <a:pt x="197646" y="212522"/>
                      <a:pt x="205085" y="205083"/>
                    </a:cubicBezTo>
                    <a:cubicBezTo>
                      <a:pt x="212525" y="197644"/>
                      <a:pt x="212525" y="185738"/>
                      <a:pt x="205085" y="178298"/>
                    </a:cubicBezTo>
                    <a:lnTo>
                      <a:pt x="151209" y="124425"/>
                    </a:lnTo>
                    <a:cubicBezTo>
                      <a:pt x="147490" y="120701"/>
                      <a:pt x="142689" y="118767"/>
                      <a:pt x="137815" y="118767"/>
                    </a:cubicBezTo>
                    <a:close/>
                    <a:moveTo>
                      <a:pt x="676572" y="118767"/>
                    </a:moveTo>
                    <a:cubicBezTo>
                      <a:pt x="671698" y="118767"/>
                      <a:pt x="666899" y="120701"/>
                      <a:pt x="663178" y="124425"/>
                    </a:cubicBezTo>
                    <a:lnTo>
                      <a:pt x="609303" y="178298"/>
                    </a:lnTo>
                    <a:cubicBezTo>
                      <a:pt x="601863" y="185738"/>
                      <a:pt x="601863" y="197644"/>
                      <a:pt x="609303" y="205083"/>
                    </a:cubicBezTo>
                    <a:cubicBezTo>
                      <a:pt x="616742" y="212522"/>
                      <a:pt x="628653" y="212522"/>
                      <a:pt x="636091" y="205083"/>
                    </a:cubicBezTo>
                    <a:lnTo>
                      <a:pt x="689967" y="151209"/>
                    </a:lnTo>
                    <a:cubicBezTo>
                      <a:pt x="697406" y="143770"/>
                      <a:pt x="697406" y="131864"/>
                      <a:pt x="689967" y="124425"/>
                    </a:cubicBezTo>
                    <a:cubicBezTo>
                      <a:pt x="686247" y="120701"/>
                      <a:pt x="681449" y="118767"/>
                      <a:pt x="676572" y="118767"/>
                    </a:cubicBezTo>
                    <a:close/>
                    <a:moveTo>
                      <a:pt x="407194" y="178594"/>
                    </a:moveTo>
                    <a:cubicBezTo>
                      <a:pt x="291034" y="178594"/>
                      <a:pt x="178594" y="268719"/>
                      <a:pt x="178594" y="396183"/>
                    </a:cubicBezTo>
                    <a:cubicBezTo>
                      <a:pt x="178594" y="552145"/>
                      <a:pt x="288685" y="591864"/>
                      <a:pt x="301228" y="692925"/>
                    </a:cubicBezTo>
                    <a:lnTo>
                      <a:pt x="513159" y="692925"/>
                    </a:lnTo>
                    <a:cubicBezTo>
                      <a:pt x="525703" y="591864"/>
                      <a:pt x="635794" y="552145"/>
                      <a:pt x="635794" y="396183"/>
                    </a:cubicBezTo>
                    <a:cubicBezTo>
                      <a:pt x="635794" y="268719"/>
                      <a:pt x="523353" y="178594"/>
                      <a:pt x="407194" y="178594"/>
                    </a:cubicBezTo>
                    <a:close/>
                    <a:moveTo>
                      <a:pt x="386060" y="227409"/>
                    </a:moveTo>
                    <a:cubicBezTo>
                      <a:pt x="398475" y="226819"/>
                      <a:pt x="409004" y="233134"/>
                      <a:pt x="408682" y="245564"/>
                    </a:cubicBezTo>
                    <a:cubicBezTo>
                      <a:pt x="408996" y="255546"/>
                      <a:pt x="400201" y="264900"/>
                      <a:pt x="390228" y="265214"/>
                    </a:cubicBezTo>
                    <a:cubicBezTo>
                      <a:pt x="319169" y="273501"/>
                      <a:pt x="264319" y="333727"/>
                      <a:pt x="264319" y="407194"/>
                    </a:cubicBezTo>
                    <a:cubicBezTo>
                      <a:pt x="264319" y="421824"/>
                      <a:pt x="266492" y="435883"/>
                      <a:pt x="270569" y="449180"/>
                    </a:cubicBezTo>
                    <a:cubicBezTo>
                      <a:pt x="274538" y="458991"/>
                      <a:pt x="268464" y="471373"/>
                      <a:pt x="258366" y="474421"/>
                    </a:cubicBezTo>
                    <a:cubicBezTo>
                      <a:pt x="248267" y="477564"/>
                      <a:pt x="236387" y="470516"/>
                      <a:pt x="234256" y="460134"/>
                    </a:cubicBezTo>
                    <a:cubicBezTo>
                      <a:pt x="229089" y="443369"/>
                      <a:pt x="226219" y="425691"/>
                      <a:pt x="226219" y="407194"/>
                    </a:cubicBezTo>
                    <a:cubicBezTo>
                      <a:pt x="226219" y="314640"/>
                      <a:pt x="296129" y="237897"/>
                      <a:pt x="386060" y="227409"/>
                    </a:cubicBezTo>
                    <a:close/>
                    <a:moveTo>
                      <a:pt x="26194" y="388144"/>
                    </a:moveTo>
                    <a:cubicBezTo>
                      <a:pt x="15672" y="388144"/>
                      <a:pt x="7144" y="396678"/>
                      <a:pt x="7144" y="407194"/>
                    </a:cubicBezTo>
                    <a:cubicBezTo>
                      <a:pt x="7144" y="417719"/>
                      <a:pt x="15672" y="426244"/>
                      <a:pt x="26194" y="426244"/>
                    </a:cubicBezTo>
                    <a:lnTo>
                      <a:pt x="102394" y="426244"/>
                    </a:lnTo>
                    <a:cubicBezTo>
                      <a:pt x="112915" y="426244"/>
                      <a:pt x="121444" y="417719"/>
                      <a:pt x="121444" y="407194"/>
                    </a:cubicBezTo>
                    <a:cubicBezTo>
                      <a:pt x="121444" y="396678"/>
                      <a:pt x="112915" y="388144"/>
                      <a:pt x="102394" y="388144"/>
                    </a:cubicBezTo>
                    <a:lnTo>
                      <a:pt x="26194" y="388144"/>
                    </a:lnTo>
                    <a:close/>
                    <a:moveTo>
                      <a:pt x="711994" y="388144"/>
                    </a:moveTo>
                    <a:cubicBezTo>
                      <a:pt x="701472" y="388144"/>
                      <a:pt x="692944" y="396678"/>
                      <a:pt x="692944" y="407194"/>
                    </a:cubicBezTo>
                    <a:cubicBezTo>
                      <a:pt x="692944" y="417719"/>
                      <a:pt x="701472" y="426244"/>
                      <a:pt x="711994" y="426244"/>
                    </a:cubicBezTo>
                    <a:lnTo>
                      <a:pt x="788194" y="426244"/>
                    </a:lnTo>
                    <a:cubicBezTo>
                      <a:pt x="798715" y="426244"/>
                      <a:pt x="807244" y="417719"/>
                      <a:pt x="807244" y="407194"/>
                    </a:cubicBezTo>
                    <a:cubicBezTo>
                      <a:pt x="807244" y="396678"/>
                      <a:pt x="798715" y="388144"/>
                      <a:pt x="788194" y="388144"/>
                    </a:cubicBezTo>
                    <a:lnTo>
                      <a:pt x="711994" y="388144"/>
                    </a:lnTo>
                    <a:close/>
                    <a:moveTo>
                      <a:pt x="302419" y="731025"/>
                    </a:moveTo>
                    <a:lnTo>
                      <a:pt x="302419" y="769125"/>
                    </a:lnTo>
                    <a:lnTo>
                      <a:pt x="511969" y="769125"/>
                    </a:lnTo>
                    <a:lnTo>
                      <a:pt x="511969" y="731025"/>
                    </a:lnTo>
                    <a:lnTo>
                      <a:pt x="302419" y="731025"/>
                    </a:lnTo>
                    <a:close/>
                    <a:moveTo>
                      <a:pt x="302419" y="807225"/>
                    </a:moveTo>
                    <a:lnTo>
                      <a:pt x="302419" y="826275"/>
                    </a:lnTo>
                    <a:cubicBezTo>
                      <a:pt x="302419" y="848183"/>
                      <a:pt x="320416" y="864375"/>
                      <a:pt x="340519" y="864375"/>
                    </a:cubicBezTo>
                    <a:lnTo>
                      <a:pt x="369094" y="864375"/>
                    </a:lnTo>
                    <a:lnTo>
                      <a:pt x="369094" y="883425"/>
                    </a:lnTo>
                    <a:cubicBezTo>
                      <a:pt x="369094" y="904570"/>
                      <a:pt x="386086" y="921525"/>
                      <a:pt x="407194" y="921525"/>
                    </a:cubicBezTo>
                    <a:cubicBezTo>
                      <a:pt x="428301" y="921525"/>
                      <a:pt x="445294" y="904570"/>
                      <a:pt x="445294" y="883425"/>
                    </a:cubicBezTo>
                    <a:lnTo>
                      <a:pt x="445294" y="864375"/>
                    </a:lnTo>
                    <a:lnTo>
                      <a:pt x="473869" y="864375"/>
                    </a:lnTo>
                    <a:cubicBezTo>
                      <a:pt x="493971" y="864375"/>
                      <a:pt x="511969" y="848183"/>
                      <a:pt x="511969" y="826275"/>
                    </a:cubicBezTo>
                    <a:lnTo>
                      <a:pt x="511969" y="807225"/>
                    </a:lnTo>
                    <a:lnTo>
                      <a:pt x="302419" y="807225"/>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defTabSz="435743">
              <a:spcBef>
                <a:spcPct val="0"/>
              </a:spcBef>
              <a:spcAft>
                <a:spcPct val="35000"/>
              </a:spcAft>
            </a:pPr>
            <a:r>
              <a:rPr lang="en-US" sz="1800" dirty="0"/>
              <a:t>Discuss options for chatbots</a:t>
            </a:r>
          </a:p>
        </p:txBody>
      </p:sp>
      <p:grpSp>
        <p:nvGrpSpPr>
          <p:cNvPr id="41" name="Group 40" descr="Icon of chart with two gears on top">
            <a:extLst>
              <a:ext uri="{FF2B5EF4-FFF2-40B4-BE49-F238E27FC236}">
                <a16:creationId xmlns:a16="http://schemas.microsoft.com/office/drawing/2014/main" id="{E07F374F-E7D0-48D6-9A4B-0CB42C056037}"/>
              </a:ext>
            </a:extLst>
          </p:cNvPr>
          <p:cNvGrpSpPr/>
          <p:nvPr/>
        </p:nvGrpSpPr>
        <p:grpSpPr>
          <a:xfrm>
            <a:off x="3031668" y="2272218"/>
            <a:ext cx="702132" cy="702232"/>
            <a:chOff x="3031668" y="3077885"/>
            <a:chExt cx="702132" cy="702232"/>
          </a:xfrm>
        </p:grpSpPr>
        <p:grpSp>
          <p:nvGrpSpPr>
            <p:cNvPr id="42" name="Group 41">
              <a:extLst>
                <a:ext uri="{FF2B5EF4-FFF2-40B4-BE49-F238E27FC236}">
                  <a16:creationId xmlns:a16="http://schemas.microsoft.com/office/drawing/2014/main" id="{9B193BBE-C29E-43D4-9F25-1ECD7064DE34}"/>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55" name="Freeform 5">
                <a:extLst>
                  <a:ext uri="{FF2B5EF4-FFF2-40B4-BE49-F238E27FC236}">
                    <a16:creationId xmlns:a16="http://schemas.microsoft.com/office/drawing/2014/main" id="{C38D0AF8-061C-4F9F-9491-28BBF70A89E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 name="Freeform 6">
                <a:extLst>
                  <a:ext uri="{FF2B5EF4-FFF2-40B4-BE49-F238E27FC236}">
                    <a16:creationId xmlns:a16="http://schemas.microsoft.com/office/drawing/2014/main" id="{34FEA54E-4069-4201-BAA1-B8D61035BBB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descr="Icon of chart with two gears on top">
              <a:extLst>
                <a:ext uri="{FF2B5EF4-FFF2-40B4-BE49-F238E27FC236}">
                  <a16:creationId xmlns:a16="http://schemas.microsoft.com/office/drawing/2014/main" id="{C45C6918-3B66-4690-97AF-743A813CE76D}"/>
                </a:ext>
              </a:extLst>
            </p:cNvPr>
            <p:cNvGrpSpPr/>
            <p:nvPr/>
          </p:nvGrpSpPr>
          <p:grpSpPr>
            <a:xfrm>
              <a:off x="3216754" y="3246121"/>
              <a:ext cx="331960" cy="365760"/>
              <a:chOff x="766599" y="759501"/>
              <a:chExt cx="331960" cy="365760"/>
            </a:xfrm>
          </p:grpSpPr>
          <p:sp>
            <p:nvSpPr>
              <p:cNvPr id="47" name="Freeform: Shape 46">
                <a:extLst>
                  <a:ext uri="{FF2B5EF4-FFF2-40B4-BE49-F238E27FC236}">
                    <a16:creationId xmlns:a16="http://schemas.microsoft.com/office/drawing/2014/main" id="{93A23C22-780E-4841-AA27-E79094914CB5}"/>
                  </a:ext>
                </a:extLst>
              </p:cNvPr>
              <p:cNvSpPr/>
              <p:nvPr/>
            </p:nvSpPr>
            <p:spPr>
              <a:xfrm>
                <a:off x="1027781" y="814823"/>
                <a:ext cx="70778" cy="310438"/>
              </a:xfrm>
              <a:custGeom>
                <a:avLst/>
                <a:gdLst>
                  <a:gd name="connsiteX0" fmla="*/ 0 w 80475"/>
                  <a:gd name="connsiteY0" fmla="*/ 0 h 423956"/>
                  <a:gd name="connsiteX1" fmla="*/ 80475 w 80475"/>
                  <a:gd name="connsiteY1" fmla="*/ 0 h 423956"/>
                  <a:gd name="connsiteX2" fmla="*/ 80475 w 80475"/>
                  <a:gd name="connsiteY2" fmla="*/ 423956 h 423956"/>
                  <a:gd name="connsiteX3" fmla="*/ 0 w 80475"/>
                  <a:gd name="connsiteY3" fmla="*/ 423956 h 423956"/>
                  <a:gd name="connsiteX4" fmla="*/ 0 w 80475"/>
                  <a:gd name="connsiteY4" fmla="*/ 0 h 42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75" h="423956">
                    <a:moveTo>
                      <a:pt x="0" y="0"/>
                    </a:moveTo>
                    <a:lnTo>
                      <a:pt x="80475" y="0"/>
                    </a:lnTo>
                    <a:lnTo>
                      <a:pt x="80475" y="423956"/>
                    </a:lnTo>
                    <a:lnTo>
                      <a:pt x="0" y="423956"/>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 name="Freeform: Shape 47">
                <a:extLst>
                  <a:ext uri="{FF2B5EF4-FFF2-40B4-BE49-F238E27FC236}">
                    <a16:creationId xmlns:a16="http://schemas.microsoft.com/office/drawing/2014/main" id="{0E01A06A-8787-433D-A695-F4C804450CA9}"/>
                  </a:ext>
                </a:extLst>
              </p:cNvPr>
              <p:cNvSpPr/>
              <p:nvPr/>
            </p:nvSpPr>
            <p:spPr>
              <a:xfrm>
                <a:off x="941346" y="911938"/>
                <a:ext cx="70778" cy="213323"/>
              </a:xfrm>
              <a:custGeom>
                <a:avLst/>
                <a:gdLst>
                  <a:gd name="connsiteX0" fmla="*/ 0 w 96660"/>
                  <a:gd name="connsiteY0" fmla="*/ 0 h 291329"/>
                  <a:gd name="connsiteX1" fmla="*/ 96660 w 96660"/>
                  <a:gd name="connsiteY1" fmla="*/ 0 h 291329"/>
                  <a:gd name="connsiteX2" fmla="*/ 96660 w 96660"/>
                  <a:gd name="connsiteY2" fmla="*/ 291329 h 291329"/>
                  <a:gd name="connsiteX3" fmla="*/ 0 w 96660"/>
                  <a:gd name="connsiteY3" fmla="*/ 291329 h 291329"/>
                  <a:gd name="connsiteX4" fmla="*/ 0 w 96660"/>
                  <a:gd name="connsiteY4" fmla="*/ 0 h 291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0" h="291329">
                    <a:moveTo>
                      <a:pt x="0" y="0"/>
                    </a:moveTo>
                    <a:lnTo>
                      <a:pt x="96660" y="0"/>
                    </a:lnTo>
                    <a:lnTo>
                      <a:pt x="96660" y="291329"/>
                    </a:lnTo>
                    <a:lnTo>
                      <a:pt x="0" y="291329"/>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9" name="Freeform: Shape 48">
                <a:extLst>
                  <a:ext uri="{FF2B5EF4-FFF2-40B4-BE49-F238E27FC236}">
                    <a16:creationId xmlns:a16="http://schemas.microsoft.com/office/drawing/2014/main" id="{96C5CE6D-D4E5-4386-A172-7C7BEB9E7BD6}"/>
                  </a:ext>
                </a:extLst>
              </p:cNvPr>
              <p:cNvSpPr/>
              <p:nvPr/>
            </p:nvSpPr>
            <p:spPr>
              <a:xfrm>
                <a:off x="854913" y="993141"/>
                <a:ext cx="70778" cy="132120"/>
              </a:xfrm>
              <a:custGeom>
                <a:avLst/>
                <a:gdLst>
                  <a:gd name="connsiteX0" fmla="*/ 0 w 96510"/>
                  <a:gd name="connsiteY0" fmla="*/ 0 h 180432"/>
                  <a:gd name="connsiteX1" fmla="*/ 96510 w 96510"/>
                  <a:gd name="connsiteY1" fmla="*/ 0 h 180432"/>
                  <a:gd name="connsiteX2" fmla="*/ 96510 w 96510"/>
                  <a:gd name="connsiteY2" fmla="*/ 180432 h 180432"/>
                  <a:gd name="connsiteX3" fmla="*/ 0 w 96510"/>
                  <a:gd name="connsiteY3" fmla="*/ 180432 h 180432"/>
                  <a:gd name="connsiteX4" fmla="*/ 0 w 96510"/>
                  <a:gd name="connsiteY4" fmla="*/ 0 h 18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10" h="180432">
                    <a:moveTo>
                      <a:pt x="0" y="0"/>
                    </a:moveTo>
                    <a:lnTo>
                      <a:pt x="96510" y="0"/>
                    </a:lnTo>
                    <a:lnTo>
                      <a:pt x="96510" y="180432"/>
                    </a:lnTo>
                    <a:lnTo>
                      <a:pt x="0" y="180432"/>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 name="Freeform: Shape 49">
                <a:extLst>
                  <a:ext uri="{FF2B5EF4-FFF2-40B4-BE49-F238E27FC236}">
                    <a16:creationId xmlns:a16="http://schemas.microsoft.com/office/drawing/2014/main" id="{AE55AD43-2FEC-426C-8D8D-F58307F290B2}"/>
                  </a:ext>
                </a:extLst>
              </p:cNvPr>
              <p:cNvSpPr/>
              <p:nvPr/>
            </p:nvSpPr>
            <p:spPr>
              <a:xfrm>
                <a:off x="768479" y="1017831"/>
                <a:ext cx="70778" cy="107430"/>
              </a:xfrm>
              <a:custGeom>
                <a:avLst/>
                <a:gdLst>
                  <a:gd name="connsiteX0" fmla="*/ 0 w 80475"/>
                  <a:gd name="connsiteY0" fmla="*/ 0 h 146714"/>
                  <a:gd name="connsiteX1" fmla="*/ 80475 w 80475"/>
                  <a:gd name="connsiteY1" fmla="*/ 0 h 146714"/>
                  <a:gd name="connsiteX2" fmla="*/ 80475 w 80475"/>
                  <a:gd name="connsiteY2" fmla="*/ 146714 h 146714"/>
                  <a:gd name="connsiteX3" fmla="*/ 0 w 80475"/>
                  <a:gd name="connsiteY3" fmla="*/ 146714 h 146714"/>
                  <a:gd name="connsiteX4" fmla="*/ 0 w 80475"/>
                  <a:gd name="connsiteY4" fmla="*/ 0 h 14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75" h="146714">
                    <a:moveTo>
                      <a:pt x="0" y="0"/>
                    </a:moveTo>
                    <a:lnTo>
                      <a:pt x="80475" y="0"/>
                    </a:lnTo>
                    <a:lnTo>
                      <a:pt x="80475" y="146714"/>
                    </a:lnTo>
                    <a:lnTo>
                      <a:pt x="0" y="146714"/>
                    </a:lnTo>
                    <a:lnTo>
                      <a:pt x="0" y="0"/>
                    </a:lnTo>
                    <a:close/>
                  </a:path>
                </a:pathLst>
              </a:custGeom>
              <a:solidFill>
                <a:schemeClr val="bg1">
                  <a:lumMod val="75000"/>
                </a:schemeClr>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1" name="Freeform: Shape 50">
                <a:extLst>
                  <a:ext uri="{FF2B5EF4-FFF2-40B4-BE49-F238E27FC236}">
                    <a16:creationId xmlns:a16="http://schemas.microsoft.com/office/drawing/2014/main" id="{3B1EF625-AABC-4645-BB50-041D00AE48A9}"/>
                  </a:ext>
                </a:extLst>
              </p:cNvPr>
              <p:cNvSpPr/>
              <p:nvPr/>
            </p:nvSpPr>
            <p:spPr>
              <a:xfrm>
                <a:off x="879295" y="759501"/>
                <a:ext cx="131781" cy="131711"/>
              </a:xfrm>
              <a:custGeom>
                <a:avLst/>
                <a:gdLst>
                  <a:gd name="connsiteX0" fmla="*/ 63562 w 179970"/>
                  <a:gd name="connsiteY0" fmla="*/ 171 h 179874"/>
                  <a:gd name="connsiteX1" fmla="*/ 68208 w 179970"/>
                  <a:gd name="connsiteY1" fmla="*/ 2119 h 179874"/>
                  <a:gd name="connsiteX2" fmla="*/ 77499 w 179970"/>
                  <a:gd name="connsiteY2" fmla="*/ 19353 h 179874"/>
                  <a:gd name="connsiteX3" fmla="*/ 82145 w 179970"/>
                  <a:gd name="connsiteY3" fmla="*/ 21750 h 179874"/>
                  <a:gd name="connsiteX4" fmla="*/ 97431 w 179970"/>
                  <a:gd name="connsiteY4" fmla="*/ 21750 h 179874"/>
                  <a:gd name="connsiteX5" fmla="*/ 102077 w 179970"/>
                  <a:gd name="connsiteY5" fmla="*/ 19353 h 179874"/>
                  <a:gd name="connsiteX6" fmla="*/ 111368 w 179970"/>
                  <a:gd name="connsiteY6" fmla="*/ 2119 h 179874"/>
                  <a:gd name="connsiteX7" fmla="*/ 116013 w 179970"/>
                  <a:gd name="connsiteY7" fmla="*/ 171 h 179874"/>
                  <a:gd name="connsiteX8" fmla="*/ 125605 w 179970"/>
                  <a:gd name="connsiteY8" fmla="*/ 3467 h 179874"/>
                  <a:gd name="connsiteX9" fmla="*/ 134746 w 179970"/>
                  <a:gd name="connsiteY9" fmla="*/ 7813 h 179874"/>
                  <a:gd name="connsiteX10" fmla="*/ 136694 w 179970"/>
                  <a:gd name="connsiteY10" fmla="*/ 12459 h 179874"/>
                  <a:gd name="connsiteX11" fmla="*/ 131000 w 179970"/>
                  <a:gd name="connsiteY11" fmla="*/ 31192 h 179874"/>
                  <a:gd name="connsiteX12" fmla="*/ 132648 w 179970"/>
                  <a:gd name="connsiteY12" fmla="*/ 36287 h 179874"/>
                  <a:gd name="connsiteX13" fmla="*/ 143438 w 179970"/>
                  <a:gd name="connsiteY13" fmla="*/ 47077 h 179874"/>
                  <a:gd name="connsiteX14" fmla="*/ 148533 w 179970"/>
                  <a:gd name="connsiteY14" fmla="*/ 48725 h 179874"/>
                  <a:gd name="connsiteX15" fmla="*/ 167266 w 179970"/>
                  <a:gd name="connsiteY15" fmla="*/ 43031 h 179874"/>
                  <a:gd name="connsiteX16" fmla="*/ 171911 w 179970"/>
                  <a:gd name="connsiteY16" fmla="*/ 44829 h 179874"/>
                  <a:gd name="connsiteX17" fmla="*/ 175059 w 179970"/>
                  <a:gd name="connsiteY17" fmla="*/ 50973 h 179874"/>
                  <a:gd name="connsiteX18" fmla="*/ 177456 w 179970"/>
                  <a:gd name="connsiteY18" fmla="*/ 56968 h 179874"/>
                  <a:gd name="connsiteX19" fmla="*/ 179704 w 179970"/>
                  <a:gd name="connsiteY19" fmla="*/ 63561 h 179874"/>
                  <a:gd name="connsiteX20" fmla="*/ 177756 w 179970"/>
                  <a:gd name="connsiteY20" fmla="*/ 68207 h 179874"/>
                  <a:gd name="connsiteX21" fmla="*/ 160522 w 179970"/>
                  <a:gd name="connsiteY21" fmla="*/ 77498 h 179874"/>
                  <a:gd name="connsiteX22" fmla="*/ 158274 w 179970"/>
                  <a:gd name="connsiteY22" fmla="*/ 82294 h 179874"/>
                  <a:gd name="connsiteX23" fmla="*/ 158274 w 179970"/>
                  <a:gd name="connsiteY23" fmla="*/ 97580 h 179874"/>
                  <a:gd name="connsiteX24" fmla="*/ 160672 w 179970"/>
                  <a:gd name="connsiteY24" fmla="*/ 102225 h 179874"/>
                  <a:gd name="connsiteX25" fmla="*/ 177906 w 179970"/>
                  <a:gd name="connsiteY25" fmla="*/ 111517 h 179874"/>
                  <a:gd name="connsiteX26" fmla="*/ 179854 w 179970"/>
                  <a:gd name="connsiteY26" fmla="*/ 116162 h 179874"/>
                  <a:gd name="connsiteX27" fmla="*/ 176557 w 179970"/>
                  <a:gd name="connsiteY27" fmla="*/ 125753 h 179874"/>
                  <a:gd name="connsiteX28" fmla="*/ 172211 w 179970"/>
                  <a:gd name="connsiteY28" fmla="*/ 134895 h 179874"/>
                  <a:gd name="connsiteX29" fmla="*/ 167566 w 179970"/>
                  <a:gd name="connsiteY29" fmla="*/ 136693 h 179874"/>
                  <a:gd name="connsiteX30" fmla="*/ 148833 w 179970"/>
                  <a:gd name="connsiteY30" fmla="*/ 130999 h 179874"/>
                  <a:gd name="connsiteX31" fmla="*/ 143738 w 179970"/>
                  <a:gd name="connsiteY31" fmla="*/ 132647 h 179874"/>
                  <a:gd name="connsiteX32" fmla="*/ 132948 w 179970"/>
                  <a:gd name="connsiteY32" fmla="*/ 143437 h 179874"/>
                  <a:gd name="connsiteX33" fmla="*/ 131299 w 179970"/>
                  <a:gd name="connsiteY33" fmla="*/ 148532 h 179874"/>
                  <a:gd name="connsiteX34" fmla="*/ 136994 w 179970"/>
                  <a:gd name="connsiteY34" fmla="*/ 167265 h 179874"/>
                  <a:gd name="connsiteX35" fmla="*/ 135196 w 179970"/>
                  <a:gd name="connsiteY35" fmla="*/ 171910 h 179874"/>
                  <a:gd name="connsiteX36" fmla="*/ 129051 w 179970"/>
                  <a:gd name="connsiteY36" fmla="*/ 175057 h 179874"/>
                  <a:gd name="connsiteX37" fmla="*/ 123057 w 179970"/>
                  <a:gd name="connsiteY37" fmla="*/ 177455 h 179874"/>
                  <a:gd name="connsiteX38" fmla="*/ 116463 w 179970"/>
                  <a:gd name="connsiteY38" fmla="*/ 179703 h 179874"/>
                  <a:gd name="connsiteX39" fmla="*/ 111818 w 179970"/>
                  <a:gd name="connsiteY39" fmla="*/ 177755 h 179874"/>
                  <a:gd name="connsiteX40" fmla="*/ 102526 w 179970"/>
                  <a:gd name="connsiteY40" fmla="*/ 160521 h 179874"/>
                  <a:gd name="connsiteX41" fmla="*/ 97880 w 179970"/>
                  <a:gd name="connsiteY41" fmla="*/ 158123 h 179874"/>
                  <a:gd name="connsiteX42" fmla="*/ 82595 w 179970"/>
                  <a:gd name="connsiteY42" fmla="*/ 158123 h 179874"/>
                  <a:gd name="connsiteX43" fmla="*/ 77799 w 179970"/>
                  <a:gd name="connsiteY43" fmla="*/ 160521 h 179874"/>
                  <a:gd name="connsiteX44" fmla="*/ 68508 w 179970"/>
                  <a:gd name="connsiteY44" fmla="*/ 177755 h 179874"/>
                  <a:gd name="connsiteX45" fmla="*/ 63862 w 179970"/>
                  <a:gd name="connsiteY45" fmla="*/ 179703 h 179874"/>
                  <a:gd name="connsiteX46" fmla="*/ 54271 w 179970"/>
                  <a:gd name="connsiteY46" fmla="*/ 176406 h 179874"/>
                  <a:gd name="connsiteX47" fmla="*/ 45130 w 179970"/>
                  <a:gd name="connsiteY47" fmla="*/ 172060 h 179874"/>
                  <a:gd name="connsiteX48" fmla="*/ 43331 w 179970"/>
                  <a:gd name="connsiteY48" fmla="*/ 167415 h 179874"/>
                  <a:gd name="connsiteX49" fmla="*/ 49026 w 179970"/>
                  <a:gd name="connsiteY49" fmla="*/ 148682 h 179874"/>
                  <a:gd name="connsiteX50" fmla="*/ 47377 w 179970"/>
                  <a:gd name="connsiteY50" fmla="*/ 143587 h 179874"/>
                  <a:gd name="connsiteX51" fmla="*/ 36588 w 179970"/>
                  <a:gd name="connsiteY51" fmla="*/ 132797 h 179874"/>
                  <a:gd name="connsiteX52" fmla="*/ 31492 w 179970"/>
                  <a:gd name="connsiteY52" fmla="*/ 131148 h 179874"/>
                  <a:gd name="connsiteX53" fmla="*/ 12760 w 179970"/>
                  <a:gd name="connsiteY53" fmla="*/ 136843 h 179874"/>
                  <a:gd name="connsiteX54" fmla="*/ 8114 w 179970"/>
                  <a:gd name="connsiteY54" fmla="*/ 135045 h 179874"/>
                  <a:gd name="connsiteX55" fmla="*/ 4967 w 179970"/>
                  <a:gd name="connsiteY55" fmla="*/ 128900 h 179874"/>
                  <a:gd name="connsiteX56" fmla="*/ 2419 w 179970"/>
                  <a:gd name="connsiteY56" fmla="*/ 122906 h 179874"/>
                  <a:gd name="connsiteX57" fmla="*/ 172 w 179970"/>
                  <a:gd name="connsiteY57" fmla="*/ 116312 h 179874"/>
                  <a:gd name="connsiteX58" fmla="*/ 2120 w 179970"/>
                  <a:gd name="connsiteY58" fmla="*/ 111667 h 179874"/>
                  <a:gd name="connsiteX59" fmla="*/ 19354 w 179970"/>
                  <a:gd name="connsiteY59" fmla="*/ 102375 h 179874"/>
                  <a:gd name="connsiteX60" fmla="*/ 21751 w 179970"/>
                  <a:gd name="connsiteY60" fmla="*/ 97580 h 179874"/>
                  <a:gd name="connsiteX61" fmla="*/ 21751 w 179970"/>
                  <a:gd name="connsiteY61" fmla="*/ 82294 h 179874"/>
                  <a:gd name="connsiteX62" fmla="*/ 19354 w 179970"/>
                  <a:gd name="connsiteY62" fmla="*/ 77648 h 179874"/>
                  <a:gd name="connsiteX63" fmla="*/ 2120 w 179970"/>
                  <a:gd name="connsiteY63" fmla="*/ 68357 h 179874"/>
                  <a:gd name="connsiteX64" fmla="*/ 172 w 179970"/>
                  <a:gd name="connsiteY64" fmla="*/ 63711 h 179874"/>
                  <a:gd name="connsiteX65" fmla="*/ 3468 w 179970"/>
                  <a:gd name="connsiteY65" fmla="*/ 54120 h 179874"/>
                  <a:gd name="connsiteX66" fmla="*/ 7814 w 179970"/>
                  <a:gd name="connsiteY66" fmla="*/ 44979 h 179874"/>
                  <a:gd name="connsiteX67" fmla="*/ 12460 w 179970"/>
                  <a:gd name="connsiteY67" fmla="*/ 43180 h 179874"/>
                  <a:gd name="connsiteX68" fmla="*/ 31193 w 179970"/>
                  <a:gd name="connsiteY68" fmla="*/ 48875 h 179874"/>
                  <a:gd name="connsiteX69" fmla="*/ 36288 w 179970"/>
                  <a:gd name="connsiteY69" fmla="*/ 47227 h 179874"/>
                  <a:gd name="connsiteX70" fmla="*/ 47078 w 179970"/>
                  <a:gd name="connsiteY70" fmla="*/ 36437 h 179874"/>
                  <a:gd name="connsiteX71" fmla="*/ 48726 w 179970"/>
                  <a:gd name="connsiteY71" fmla="*/ 31341 h 179874"/>
                  <a:gd name="connsiteX72" fmla="*/ 43032 w 179970"/>
                  <a:gd name="connsiteY72" fmla="*/ 12609 h 179874"/>
                  <a:gd name="connsiteX73" fmla="*/ 44830 w 179970"/>
                  <a:gd name="connsiteY73" fmla="*/ 7963 h 179874"/>
                  <a:gd name="connsiteX74" fmla="*/ 50974 w 179970"/>
                  <a:gd name="connsiteY74" fmla="*/ 4816 h 179874"/>
                  <a:gd name="connsiteX75" fmla="*/ 56969 w 179970"/>
                  <a:gd name="connsiteY75" fmla="*/ 2418 h 179874"/>
                  <a:gd name="connsiteX76" fmla="*/ 63562 w 179970"/>
                  <a:gd name="connsiteY76" fmla="*/ 171 h 17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9970" h="179874">
                    <a:moveTo>
                      <a:pt x="63562" y="171"/>
                    </a:moveTo>
                    <a:cubicBezTo>
                      <a:pt x="65361" y="-429"/>
                      <a:pt x="67309" y="620"/>
                      <a:pt x="68208" y="2119"/>
                    </a:cubicBezTo>
                    <a:lnTo>
                      <a:pt x="77499" y="19353"/>
                    </a:lnTo>
                    <a:cubicBezTo>
                      <a:pt x="78249" y="20851"/>
                      <a:pt x="80347" y="21900"/>
                      <a:pt x="82145" y="21750"/>
                    </a:cubicBezTo>
                    <a:cubicBezTo>
                      <a:pt x="87240" y="21151"/>
                      <a:pt x="92336" y="21151"/>
                      <a:pt x="97431" y="21750"/>
                    </a:cubicBezTo>
                    <a:cubicBezTo>
                      <a:pt x="99079" y="21900"/>
                      <a:pt x="101177" y="20851"/>
                      <a:pt x="102077" y="19353"/>
                    </a:cubicBezTo>
                    <a:lnTo>
                      <a:pt x="111368" y="2119"/>
                    </a:lnTo>
                    <a:cubicBezTo>
                      <a:pt x="112267" y="620"/>
                      <a:pt x="114365" y="-279"/>
                      <a:pt x="116013" y="171"/>
                    </a:cubicBezTo>
                    <a:cubicBezTo>
                      <a:pt x="119311" y="1070"/>
                      <a:pt x="122458" y="2119"/>
                      <a:pt x="125605" y="3467"/>
                    </a:cubicBezTo>
                    <a:cubicBezTo>
                      <a:pt x="128752" y="4666"/>
                      <a:pt x="131749" y="6165"/>
                      <a:pt x="134746" y="7813"/>
                    </a:cubicBezTo>
                    <a:cubicBezTo>
                      <a:pt x="136394" y="8563"/>
                      <a:pt x="137144" y="10811"/>
                      <a:pt x="136694" y="12459"/>
                    </a:cubicBezTo>
                    <a:lnTo>
                      <a:pt x="131000" y="31192"/>
                    </a:lnTo>
                    <a:cubicBezTo>
                      <a:pt x="130550" y="32990"/>
                      <a:pt x="131299" y="35238"/>
                      <a:pt x="132648" y="36287"/>
                    </a:cubicBezTo>
                    <a:cubicBezTo>
                      <a:pt x="136694" y="39584"/>
                      <a:pt x="140291" y="43180"/>
                      <a:pt x="143438" y="47077"/>
                    </a:cubicBezTo>
                    <a:cubicBezTo>
                      <a:pt x="144637" y="48426"/>
                      <a:pt x="146885" y="49175"/>
                      <a:pt x="148533" y="48725"/>
                    </a:cubicBezTo>
                    <a:lnTo>
                      <a:pt x="167266" y="43031"/>
                    </a:lnTo>
                    <a:cubicBezTo>
                      <a:pt x="168914" y="42431"/>
                      <a:pt x="171012" y="43330"/>
                      <a:pt x="171911" y="44829"/>
                    </a:cubicBezTo>
                    <a:cubicBezTo>
                      <a:pt x="173110" y="46777"/>
                      <a:pt x="174159" y="48875"/>
                      <a:pt x="175059" y="50973"/>
                    </a:cubicBezTo>
                    <a:cubicBezTo>
                      <a:pt x="175658" y="52622"/>
                      <a:pt x="176857" y="55319"/>
                      <a:pt x="177456" y="56968"/>
                    </a:cubicBezTo>
                    <a:cubicBezTo>
                      <a:pt x="178355" y="59215"/>
                      <a:pt x="179105" y="61314"/>
                      <a:pt x="179704" y="63561"/>
                    </a:cubicBezTo>
                    <a:cubicBezTo>
                      <a:pt x="180304" y="65210"/>
                      <a:pt x="179404" y="67308"/>
                      <a:pt x="177756" y="68207"/>
                    </a:cubicBezTo>
                    <a:lnTo>
                      <a:pt x="160522" y="77498"/>
                    </a:lnTo>
                    <a:cubicBezTo>
                      <a:pt x="158874" y="78248"/>
                      <a:pt x="157825" y="80346"/>
                      <a:pt x="158274" y="82294"/>
                    </a:cubicBezTo>
                    <a:cubicBezTo>
                      <a:pt x="158874" y="87389"/>
                      <a:pt x="158874" y="92484"/>
                      <a:pt x="158274" y="97580"/>
                    </a:cubicBezTo>
                    <a:cubicBezTo>
                      <a:pt x="158124" y="99228"/>
                      <a:pt x="159173" y="101326"/>
                      <a:pt x="160672" y="102225"/>
                    </a:cubicBezTo>
                    <a:lnTo>
                      <a:pt x="177906" y="111517"/>
                    </a:lnTo>
                    <a:cubicBezTo>
                      <a:pt x="179404" y="112416"/>
                      <a:pt x="180304" y="114514"/>
                      <a:pt x="179854" y="116162"/>
                    </a:cubicBezTo>
                    <a:cubicBezTo>
                      <a:pt x="178955" y="119459"/>
                      <a:pt x="177906" y="122606"/>
                      <a:pt x="176557" y="125753"/>
                    </a:cubicBezTo>
                    <a:cubicBezTo>
                      <a:pt x="175358" y="128900"/>
                      <a:pt x="173860" y="131898"/>
                      <a:pt x="172211" y="134895"/>
                    </a:cubicBezTo>
                    <a:cubicBezTo>
                      <a:pt x="171462" y="136393"/>
                      <a:pt x="169214" y="137143"/>
                      <a:pt x="167566" y="136693"/>
                    </a:cubicBezTo>
                    <a:lnTo>
                      <a:pt x="148833" y="130999"/>
                    </a:lnTo>
                    <a:cubicBezTo>
                      <a:pt x="147035" y="130549"/>
                      <a:pt x="144787" y="131298"/>
                      <a:pt x="143738" y="132647"/>
                    </a:cubicBezTo>
                    <a:cubicBezTo>
                      <a:pt x="140441" y="136693"/>
                      <a:pt x="136844" y="140290"/>
                      <a:pt x="132948" y="143437"/>
                    </a:cubicBezTo>
                    <a:cubicBezTo>
                      <a:pt x="131599" y="144636"/>
                      <a:pt x="130850" y="146884"/>
                      <a:pt x="131299" y="148532"/>
                    </a:cubicBezTo>
                    <a:lnTo>
                      <a:pt x="136994" y="167265"/>
                    </a:lnTo>
                    <a:cubicBezTo>
                      <a:pt x="137593" y="168913"/>
                      <a:pt x="136694" y="171011"/>
                      <a:pt x="135196" y="171910"/>
                    </a:cubicBezTo>
                    <a:cubicBezTo>
                      <a:pt x="133247" y="173109"/>
                      <a:pt x="131149" y="174158"/>
                      <a:pt x="129051" y="175057"/>
                    </a:cubicBezTo>
                    <a:cubicBezTo>
                      <a:pt x="127403" y="175657"/>
                      <a:pt x="124705" y="176856"/>
                      <a:pt x="123057" y="177455"/>
                    </a:cubicBezTo>
                    <a:cubicBezTo>
                      <a:pt x="120809" y="178354"/>
                      <a:pt x="118711" y="179104"/>
                      <a:pt x="116463" y="179703"/>
                    </a:cubicBezTo>
                    <a:cubicBezTo>
                      <a:pt x="114815" y="180303"/>
                      <a:pt x="112717" y="179254"/>
                      <a:pt x="111818" y="177755"/>
                    </a:cubicBezTo>
                    <a:lnTo>
                      <a:pt x="102526" y="160521"/>
                    </a:lnTo>
                    <a:cubicBezTo>
                      <a:pt x="101777" y="159022"/>
                      <a:pt x="99679" y="157973"/>
                      <a:pt x="97880" y="158123"/>
                    </a:cubicBezTo>
                    <a:cubicBezTo>
                      <a:pt x="92785" y="158723"/>
                      <a:pt x="87690" y="158723"/>
                      <a:pt x="82595" y="158123"/>
                    </a:cubicBezTo>
                    <a:cubicBezTo>
                      <a:pt x="80796" y="157973"/>
                      <a:pt x="78698" y="159022"/>
                      <a:pt x="77799" y="160521"/>
                    </a:cubicBezTo>
                    <a:lnTo>
                      <a:pt x="68508" y="177755"/>
                    </a:lnTo>
                    <a:cubicBezTo>
                      <a:pt x="67609" y="179254"/>
                      <a:pt x="65511" y="180153"/>
                      <a:pt x="63862" y="179703"/>
                    </a:cubicBezTo>
                    <a:cubicBezTo>
                      <a:pt x="60565" y="178804"/>
                      <a:pt x="57418" y="177755"/>
                      <a:pt x="54271" y="176406"/>
                    </a:cubicBezTo>
                    <a:cubicBezTo>
                      <a:pt x="51124" y="175207"/>
                      <a:pt x="48127" y="173709"/>
                      <a:pt x="45130" y="172060"/>
                    </a:cubicBezTo>
                    <a:cubicBezTo>
                      <a:pt x="43631" y="171311"/>
                      <a:pt x="42882" y="169063"/>
                      <a:pt x="43331" y="167415"/>
                    </a:cubicBezTo>
                    <a:lnTo>
                      <a:pt x="49026" y="148682"/>
                    </a:lnTo>
                    <a:cubicBezTo>
                      <a:pt x="49475" y="146884"/>
                      <a:pt x="48726" y="144636"/>
                      <a:pt x="47377" y="143587"/>
                    </a:cubicBezTo>
                    <a:cubicBezTo>
                      <a:pt x="43331" y="140290"/>
                      <a:pt x="39735" y="136693"/>
                      <a:pt x="36588" y="132797"/>
                    </a:cubicBezTo>
                    <a:cubicBezTo>
                      <a:pt x="35389" y="131448"/>
                      <a:pt x="33141" y="130699"/>
                      <a:pt x="31492" y="131148"/>
                    </a:cubicBezTo>
                    <a:lnTo>
                      <a:pt x="12760" y="136843"/>
                    </a:lnTo>
                    <a:cubicBezTo>
                      <a:pt x="11111" y="137443"/>
                      <a:pt x="9013" y="136543"/>
                      <a:pt x="8114" y="135045"/>
                    </a:cubicBezTo>
                    <a:cubicBezTo>
                      <a:pt x="6915" y="133097"/>
                      <a:pt x="5866" y="130999"/>
                      <a:pt x="4967" y="128900"/>
                    </a:cubicBezTo>
                    <a:cubicBezTo>
                      <a:pt x="4218" y="127252"/>
                      <a:pt x="3019" y="124555"/>
                      <a:pt x="2419" y="122906"/>
                    </a:cubicBezTo>
                    <a:cubicBezTo>
                      <a:pt x="1520" y="120658"/>
                      <a:pt x="771" y="118560"/>
                      <a:pt x="172" y="116312"/>
                    </a:cubicBezTo>
                    <a:cubicBezTo>
                      <a:pt x="-428" y="114664"/>
                      <a:pt x="621" y="112566"/>
                      <a:pt x="2120" y="111667"/>
                    </a:cubicBezTo>
                    <a:lnTo>
                      <a:pt x="19354" y="102375"/>
                    </a:lnTo>
                    <a:cubicBezTo>
                      <a:pt x="20852" y="101476"/>
                      <a:pt x="21901" y="99378"/>
                      <a:pt x="21751" y="97580"/>
                    </a:cubicBezTo>
                    <a:cubicBezTo>
                      <a:pt x="21152" y="92484"/>
                      <a:pt x="21152" y="87389"/>
                      <a:pt x="21751" y="82294"/>
                    </a:cubicBezTo>
                    <a:cubicBezTo>
                      <a:pt x="21901" y="80645"/>
                      <a:pt x="20852" y="78547"/>
                      <a:pt x="19354" y="77648"/>
                    </a:cubicBezTo>
                    <a:lnTo>
                      <a:pt x="2120" y="68357"/>
                    </a:lnTo>
                    <a:cubicBezTo>
                      <a:pt x="621" y="67458"/>
                      <a:pt x="-278" y="65360"/>
                      <a:pt x="172" y="63711"/>
                    </a:cubicBezTo>
                    <a:cubicBezTo>
                      <a:pt x="1071" y="60414"/>
                      <a:pt x="2120" y="57267"/>
                      <a:pt x="3468" y="54120"/>
                    </a:cubicBezTo>
                    <a:cubicBezTo>
                      <a:pt x="4667" y="50973"/>
                      <a:pt x="6166" y="47976"/>
                      <a:pt x="7814" y="44979"/>
                    </a:cubicBezTo>
                    <a:cubicBezTo>
                      <a:pt x="8564" y="43480"/>
                      <a:pt x="10812" y="42731"/>
                      <a:pt x="12460" y="43180"/>
                    </a:cubicBezTo>
                    <a:lnTo>
                      <a:pt x="31193" y="48875"/>
                    </a:lnTo>
                    <a:cubicBezTo>
                      <a:pt x="32991" y="49325"/>
                      <a:pt x="35239" y="48575"/>
                      <a:pt x="36288" y="47227"/>
                    </a:cubicBezTo>
                    <a:cubicBezTo>
                      <a:pt x="39585" y="43180"/>
                      <a:pt x="43181" y="39584"/>
                      <a:pt x="47078" y="36437"/>
                    </a:cubicBezTo>
                    <a:cubicBezTo>
                      <a:pt x="48427" y="35238"/>
                      <a:pt x="49176" y="32990"/>
                      <a:pt x="48726" y="31341"/>
                    </a:cubicBezTo>
                    <a:lnTo>
                      <a:pt x="43032" y="12609"/>
                    </a:lnTo>
                    <a:cubicBezTo>
                      <a:pt x="42432" y="10960"/>
                      <a:pt x="43331" y="8862"/>
                      <a:pt x="44830" y="7963"/>
                    </a:cubicBezTo>
                    <a:cubicBezTo>
                      <a:pt x="46778" y="6764"/>
                      <a:pt x="48876" y="5715"/>
                      <a:pt x="50974" y="4816"/>
                    </a:cubicBezTo>
                    <a:cubicBezTo>
                      <a:pt x="52623" y="4217"/>
                      <a:pt x="55320" y="3018"/>
                      <a:pt x="56969" y="2418"/>
                    </a:cubicBezTo>
                    <a:cubicBezTo>
                      <a:pt x="59216" y="1519"/>
                      <a:pt x="61315" y="770"/>
                      <a:pt x="63562" y="171"/>
                    </a:cubicBez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2" name="Freeform: Shape 51">
                <a:extLst>
                  <a:ext uri="{FF2B5EF4-FFF2-40B4-BE49-F238E27FC236}">
                    <a16:creationId xmlns:a16="http://schemas.microsoft.com/office/drawing/2014/main" id="{4E9E2788-73B0-4623-972A-225B9D6B4BCB}"/>
                  </a:ext>
                </a:extLst>
              </p:cNvPr>
              <p:cNvSpPr/>
              <p:nvPr/>
            </p:nvSpPr>
            <p:spPr>
              <a:xfrm>
                <a:off x="766599" y="856107"/>
                <a:ext cx="130286" cy="130246"/>
              </a:xfrm>
              <a:custGeom>
                <a:avLst/>
                <a:gdLst>
                  <a:gd name="connsiteX0" fmla="*/ 62963 w 177928"/>
                  <a:gd name="connsiteY0" fmla="*/ 117 h 177873"/>
                  <a:gd name="connsiteX1" fmla="*/ 67609 w 177928"/>
                  <a:gd name="connsiteY1" fmla="*/ 2065 h 177873"/>
                  <a:gd name="connsiteX2" fmla="*/ 76750 w 177928"/>
                  <a:gd name="connsiteY2" fmla="*/ 19149 h 177873"/>
                  <a:gd name="connsiteX3" fmla="*/ 81396 w 177928"/>
                  <a:gd name="connsiteY3" fmla="*/ 21547 h 177873"/>
                  <a:gd name="connsiteX4" fmla="*/ 96532 w 177928"/>
                  <a:gd name="connsiteY4" fmla="*/ 21547 h 177873"/>
                  <a:gd name="connsiteX5" fmla="*/ 101178 w 177928"/>
                  <a:gd name="connsiteY5" fmla="*/ 19149 h 177873"/>
                  <a:gd name="connsiteX6" fmla="*/ 110319 w 177928"/>
                  <a:gd name="connsiteY6" fmla="*/ 2065 h 177873"/>
                  <a:gd name="connsiteX7" fmla="*/ 114965 w 177928"/>
                  <a:gd name="connsiteY7" fmla="*/ 117 h 177873"/>
                  <a:gd name="connsiteX8" fmla="*/ 124406 w 177928"/>
                  <a:gd name="connsiteY8" fmla="*/ 3414 h 177873"/>
                  <a:gd name="connsiteX9" fmla="*/ 133398 w 177928"/>
                  <a:gd name="connsiteY9" fmla="*/ 7760 h 177873"/>
                  <a:gd name="connsiteX10" fmla="*/ 135196 w 177928"/>
                  <a:gd name="connsiteY10" fmla="*/ 12406 h 177873"/>
                  <a:gd name="connsiteX11" fmla="*/ 129651 w 177928"/>
                  <a:gd name="connsiteY11" fmla="*/ 30988 h 177873"/>
                  <a:gd name="connsiteX12" fmla="*/ 131300 w 177928"/>
                  <a:gd name="connsiteY12" fmla="*/ 35934 h 177873"/>
                  <a:gd name="connsiteX13" fmla="*/ 141940 w 177928"/>
                  <a:gd name="connsiteY13" fmla="*/ 46574 h 177873"/>
                  <a:gd name="connsiteX14" fmla="*/ 146885 w 177928"/>
                  <a:gd name="connsiteY14" fmla="*/ 48222 h 177873"/>
                  <a:gd name="connsiteX15" fmla="*/ 165468 w 177928"/>
                  <a:gd name="connsiteY15" fmla="*/ 42678 h 177873"/>
                  <a:gd name="connsiteX16" fmla="*/ 170114 w 177928"/>
                  <a:gd name="connsiteY16" fmla="*/ 44476 h 177873"/>
                  <a:gd name="connsiteX17" fmla="*/ 173261 w 177928"/>
                  <a:gd name="connsiteY17" fmla="*/ 50620 h 177873"/>
                  <a:gd name="connsiteX18" fmla="*/ 175658 w 177928"/>
                  <a:gd name="connsiteY18" fmla="*/ 56465 h 177873"/>
                  <a:gd name="connsiteX19" fmla="*/ 177757 w 177928"/>
                  <a:gd name="connsiteY19" fmla="*/ 62909 h 177873"/>
                  <a:gd name="connsiteX20" fmla="*/ 175808 w 177928"/>
                  <a:gd name="connsiteY20" fmla="*/ 67555 h 177873"/>
                  <a:gd name="connsiteX21" fmla="*/ 158724 w 177928"/>
                  <a:gd name="connsiteY21" fmla="*/ 76696 h 177873"/>
                  <a:gd name="connsiteX22" fmla="*/ 156177 w 177928"/>
                  <a:gd name="connsiteY22" fmla="*/ 81342 h 177873"/>
                  <a:gd name="connsiteX23" fmla="*/ 156177 w 177928"/>
                  <a:gd name="connsiteY23" fmla="*/ 96478 h 177873"/>
                  <a:gd name="connsiteX24" fmla="*/ 158574 w 177928"/>
                  <a:gd name="connsiteY24" fmla="*/ 101123 h 177873"/>
                  <a:gd name="connsiteX25" fmla="*/ 175658 w 177928"/>
                  <a:gd name="connsiteY25" fmla="*/ 110265 h 177873"/>
                  <a:gd name="connsiteX26" fmla="*/ 177607 w 177928"/>
                  <a:gd name="connsiteY26" fmla="*/ 114911 h 177873"/>
                  <a:gd name="connsiteX27" fmla="*/ 174310 w 177928"/>
                  <a:gd name="connsiteY27" fmla="*/ 124352 h 177873"/>
                  <a:gd name="connsiteX28" fmla="*/ 169964 w 177928"/>
                  <a:gd name="connsiteY28" fmla="*/ 133343 h 177873"/>
                  <a:gd name="connsiteX29" fmla="*/ 165318 w 177928"/>
                  <a:gd name="connsiteY29" fmla="*/ 135142 h 177873"/>
                  <a:gd name="connsiteX30" fmla="*/ 146735 w 177928"/>
                  <a:gd name="connsiteY30" fmla="*/ 129597 h 177873"/>
                  <a:gd name="connsiteX31" fmla="*/ 141790 w 177928"/>
                  <a:gd name="connsiteY31" fmla="*/ 131245 h 177873"/>
                  <a:gd name="connsiteX32" fmla="*/ 131150 w 177928"/>
                  <a:gd name="connsiteY32" fmla="*/ 141885 h 177873"/>
                  <a:gd name="connsiteX33" fmla="*/ 129501 w 177928"/>
                  <a:gd name="connsiteY33" fmla="*/ 146831 h 177873"/>
                  <a:gd name="connsiteX34" fmla="*/ 135046 w 177928"/>
                  <a:gd name="connsiteY34" fmla="*/ 165414 h 177873"/>
                  <a:gd name="connsiteX35" fmla="*/ 133248 w 177928"/>
                  <a:gd name="connsiteY35" fmla="*/ 170059 h 177873"/>
                  <a:gd name="connsiteX36" fmla="*/ 127104 w 177928"/>
                  <a:gd name="connsiteY36" fmla="*/ 173206 h 177873"/>
                  <a:gd name="connsiteX37" fmla="*/ 121259 w 177928"/>
                  <a:gd name="connsiteY37" fmla="*/ 175604 h 177873"/>
                  <a:gd name="connsiteX38" fmla="*/ 114815 w 177928"/>
                  <a:gd name="connsiteY38" fmla="*/ 177702 h 177873"/>
                  <a:gd name="connsiteX39" fmla="*/ 110169 w 177928"/>
                  <a:gd name="connsiteY39" fmla="*/ 175754 h 177873"/>
                  <a:gd name="connsiteX40" fmla="*/ 101028 w 177928"/>
                  <a:gd name="connsiteY40" fmla="*/ 158670 h 177873"/>
                  <a:gd name="connsiteX41" fmla="*/ 96382 w 177928"/>
                  <a:gd name="connsiteY41" fmla="*/ 156272 h 177873"/>
                  <a:gd name="connsiteX42" fmla="*/ 81246 w 177928"/>
                  <a:gd name="connsiteY42" fmla="*/ 156272 h 177873"/>
                  <a:gd name="connsiteX43" fmla="*/ 76601 w 177928"/>
                  <a:gd name="connsiteY43" fmla="*/ 158670 h 177873"/>
                  <a:gd name="connsiteX44" fmla="*/ 67459 w 177928"/>
                  <a:gd name="connsiteY44" fmla="*/ 175754 h 177873"/>
                  <a:gd name="connsiteX45" fmla="*/ 62813 w 177928"/>
                  <a:gd name="connsiteY45" fmla="*/ 177702 h 177873"/>
                  <a:gd name="connsiteX46" fmla="*/ 53372 w 177928"/>
                  <a:gd name="connsiteY46" fmla="*/ 174405 h 177873"/>
                  <a:gd name="connsiteX47" fmla="*/ 44380 w 177928"/>
                  <a:gd name="connsiteY47" fmla="*/ 170059 h 177873"/>
                  <a:gd name="connsiteX48" fmla="*/ 42582 w 177928"/>
                  <a:gd name="connsiteY48" fmla="*/ 165414 h 177873"/>
                  <a:gd name="connsiteX49" fmla="*/ 48127 w 177928"/>
                  <a:gd name="connsiteY49" fmla="*/ 146831 h 177873"/>
                  <a:gd name="connsiteX50" fmla="*/ 46478 w 177928"/>
                  <a:gd name="connsiteY50" fmla="*/ 141885 h 177873"/>
                  <a:gd name="connsiteX51" fmla="*/ 35838 w 177928"/>
                  <a:gd name="connsiteY51" fmla="*/ 131245 h 177873"/>
                  <a:gd name="connsiteX52" fmla="*/ 30893 w 177928"/>
                  <a:gd name="connsiteY52" fmla="*/ 129597 h 177873"/>
                  <a:gd name="connsiteX53" fmla="*/ 12310 w 177928"/>
                  <a:gd name="connsiteY53" fmla="*/ 135142 h 177873"/>
                  <a:gd name="connsiteX54" fmla="*/ 7665 w 177928"/>
                  <a:gd name="connsiteY54" fmla="*/ 133343 h 177873"/>
                  <a:gd name="connsiteX55" fmla="*/ 4667 w 177928"/>
                  <a:gd name="connsiteY55" fmla="*/ 127199 h 177873"/>
                  <a:gd name="connsiteX56" fmla="*/ 2270 w 177928"/>
                  <a:gd name="connsiteY56" fmla="*/ 121354 h 177873"/>
                  <a:gd name="connsiteX57" fmla="*/ 172 w 177928"/>
                  <a:gd name="connsiteY57" fmla="*/ 114911 h 177873"/>
                  <a:gd name="connsiteX58" fmla="*/ 2120 w 177928"/>
                  <a:gd name="connsiteY58" fmla="*/ 110265 h 177873"/>
                  <a:gd name="connsiteX59" fmla="*/ 19204 w 177928"/>
                  <a:gd name="connsiteY59" fmla="*/ 101123 h 177873"/>
                  <a:gd name="connsiteX60" fmla="*/ 21602 w 177928"/>
                  <a:gd name="connsiteY60" fmla="*/ 96478 h 177873"/>
                  <a:gd name="connsiteX61" fmla="*/ 21602 w 177928"/>
                  <a:gd name="connsiteY61" fmla="*/ 81342 h 177873"/>
                  <a:gd name="connsiteX62" fmla="*/ 19204 w 177928"/>
                  <a:gd name="connsiteY62" fmla="*/ 76696 h 177873"/>
                  <a:gd name="connsiteX63" fmla="*/ 2120 w 177928"/>
                  <a:gd name="connsiteY63" fmla="*/ 67555 h 177873"/>
                  <a:gd name="connsiteX64" fmla="*/ 172 w 177928"/>
                  <a:gd name="connsiteY64" fmla="*/ 62909 h 177873"/>
                  <a:gd name="connsiteX65" fmla="*/ 3468 w 177928"/>
                  <a:gd name="connsiteY65" fmla="*/ 53468 h 177873"/>
                  <a:gd name="connsiteX66" fmla="*/ 7814 w 177928"/>
                  <a:gd name="connsiteY66" fmla="*/ 44476 h 177873"/>
                  <a:gd name="connsiteX67" fmla="*/ 12460 w 177928"/>
                  <a:gd name="connsiteY67" fmla="*/ 42678 h 177873"/>
                  <a:gd name="connsiteX68" fmla="*/ 31043 w 177928"/>
                  <a:gd name="connsiteY68" fmla="*/ 48222 h 177873"/>
                  <a:gd name="connsiteX69" fmla="*/ 35988 w 177928"/>
                  <a:gd name="connsiteY69" fmla="*/ 46574 h 177873"/>
                  <a:gd name="connsiteX70" fmla="*/ 46628 w 177928"/>
                  <a:gd name="connsiteY70" fmla="*/ 35934 h 177873"/>
                  <a:gd name="connsiteX71" fmla="*/ 48277 w 177928"/>
                  <a:gd name="connsiteY71" fmla="*/ 30988 h 177873"/>
                  <a:gd name="connsiteX72" fmla="*/ 42732 w 177928"/>
                  <a:gd name="connsiteY72" fmla="*/ 12406 h 177873"/>
                  <a:gd name="connsiteX73" fmla="*/ 44530 w 177928"/>
                  <a:gd name="connsiteY73" fmla="*/ 7760 h 177873"/>
                  <a:gd name="connsiteX74" fmla="*/ 50675 w 177928"/>
                  <a:gd name="connsiteY74" fmla="*/ 4613 h 177873"/>
                  <a:gd name="connsiteX75" fmla="*/ 56519 w 177928"/>
                  <a:gd name="connsiteY75" fmla="*/ 2215 h 177873"/>
                  <a:gd name="connsiteX76" fmla="*/ 62963 w 177928"/>
                  <a:gd name="connsiteY76" fmla="*/ 117 h 1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7928" h="177873">
                    <a:moveTo>
                      <a:pt x="62963" y="117"/>
                    </a:moveTo>
                    <a:cubicBezTo>
                      <a:pt x="64761" y="-333"/>
                      <a:pt x="66710" y="567"/>
                      <a:pt x="67609" y="2065"/>
                    </a:cubicBezTo>
                    <a:lnTo>
                      <a:pt x="76750" y="19149"/>
                    </a:lnTo>
                    <a:cubicBezTo>
                      <a:pt x="77500" y="20648"/>
                      <a:pt x="79598" y="21697"/>
                      <a:pt x="81396" y="21547"/>
                    </a:cubicBezTo>
                    <a:cubicBezTo>
                      <a:pt x="86341" y="20948"/>
                      <a:pt x="91437" y="20948"/>
                      <a:pt x="96532" y="21547"/>
                    </a:cubicBezTo>
                    <a:cubicBezTo>
                      <a:pt x="98181" y="21697"/>
                      <a:pt x="100279" y="20648"/>
                      <a:pt x="101178" y="19149"/>
                    </a:cubicBezTo>
                    <a:lnTo>
                      <a:pt x="110319" y="2065"/>
                    </a:lnTo>
                    <a:cubicBezTo>
                      <a:pt x="111218" y="567"/>
                      <a:pt x="113316" y="-333"/>
                      <a:pt x="114965" y="117"/>
                    </a:cubicBezTo>
                    <a:cubicBezTo>
                      <a:pt x="118112" y="1016"/>
                      <a:pt x="121259" y="2065"/>
                      <a:pt x="124406" y="3414"/>
                    </a:cubicBezTo>
                    <a:cubicBezTo>
                      <a:pt x="127403" y="4763"/>
                      <a:pt x="130550" y="6112"/>
                      <a:pt x="133398" y="7760"/>
                    </a:cubicBezTo>
                    <a:cubicBezTo>
                      <a:pt x="134896" y="8659"/>
                      <a:pt x="135646" y="10757"/>
                      <a:pt x="135196" y="12406"/>
                    </a:cubicBezTo>
                    <a:lnTo>
                      <a:pt x="129651" y="30988"/>
                    </a:lnTo>
                    <a:cubicBezTo>
                      <a:pt x="129202" y="32637"/>
                      <a:pt x="129951" y="34885"/>
                      <a:pt x="131300" y="35934"/>
                    </a:cubicBezTo>
                    <a:cubicBezTo>
                      <a:pt x="135196" y="39081"/>
                      <a:pt x="138793" y="42678"/>
                      <a:pt x="141940" y="46574"/>
                    </a:cubicBezTo>
                    <a:cubicBezTo>
                      <a:pt x="142989" y="47923"/>
                      <a:pt x="145237" y="48672"/>
                      <a:pt x="146885" y="48222"/>
                    </a:cubicBezTo>
                    <a:lnTo>
                      <a:pt x="165468" y="42678"/>
                    </a:lnTo>
                    <a:cubicBezTo>
                      <a:pt x="167116" y="42078"/>
                      <a:pt x="169215" y="42977"/>
                      <a:pt x="170114" y="44476"/>
                    </a:cubicBezTo>
                    <a:cubicBezTo>
                      <a:pt x="171313" y="46424"/>
                      <a:pt x="172362" y="48522"/>
                      <a:pt x="173261" y="50620"/>
                    </a:cubicBezTo>
                    <a:cubicBezTo>
                      <a:pt x="174010" y="52119"/>
                      <a:pt x="175059" y="54816"/>
                      <a:pt x="175658" y="56465"/>
                    </a:cubicBezTo>
                    <a:cubicBezTo>
                      <a:pt x="176408" y="58563"/>
                      <a:pt x="177157" y="60811"/>
                      <a:pt x="177757" y="62909"/>
                    </a:cubicBezTo>
                    <a:cubicBezTo>
                      <a:pt x="178356" y="64707"/>
                      <a:pt x="177307" y="66655"/>
                      <a:pt x="175808" y="67555"/>
                    </a:cubicBezTo>
                    <a:lnTo>
                      <a:pt x="158724" y="76696"/>
                    </a:lnTo>
                    <a:cubicBezTo>
                      <a:pt x="157076" y="77595"/>
                      <a:pt x="156027" y="79693"/>
                      <a:pt x="156177" y="81342"/>
                    </a:cubicBezTo>
                    <a:cubicBezTo>
                      <a:pt x="156776" y="86287"/>
                      <a:pt x="156776" y="91382"/>
                      <a:pt x="156177" y="96478"/>
                    </a:cubicBezTo>
                    <a:cubicBezTo>
                      <a:pt x="156027" y="98126"/>
                      <a:pt x="157076" y="100224"/>
                      <a:pt x="158574" y="101123"/>
                    </a:cubicBezTo>
                    <a:lnTo>
                      <a:pt x="175658" y="110265"/>
                    </a:lnTo>
                    <a:cubicBezTo>
                      <a:pt x="177157" y="111164"/>
                      <a:pt x="178056" y="113262"/>
                      <a:pt x="177607" y="114911"/>
                    </a:cubicBezTo>
                    <a:cubicBezTo>
                      <a:pt x="176708" y="118058"/>
                      <a:pt x="175658" y="121205"/>
                      <a:pt x="174310" y="124352"/>
                    </a:cubicBezTo>
                    <a:cubicBezTo>
                      <a:pt x="172961" y="127349"/>
                      <a:pt x="171612" y="130496"/>
                      <a:pt x="169964" y="133343"/>
                    </a:cubicBezTo>
                    <a:cubicBezTo>
                      <a:pt x="169065" y="134842"/>
                      <a:pt x="166967" y="135591"/>
                      <a:pt x="165318" y="135142"/>
                    </a:cubicBezTo>
                    <a:lnTo>
                      <a:pt x="146735" y="129597"/>
                    </a:lnTo>
                    <a:cubicBezTo>
                      <a:pt x="145087" y="129147"/>
                      <a:pt x="142839" y="129897"/>
                      <a:pt x="141790" y="131245"/>
                    </a:cubicBezTo>
                    <a:cubicBezTo>
                      <a:pt x="138643" y="135142"/>
                      <a:pt x="135046" y="138738"/>
                      <a:pt x="131150" y="141885"/>
                    </a:cubicBezTo>
                    <a:cubicBezTo>
                      <a:pt x="129801" y="142934"/>
                      <a:pt x="129052" y="145182"/>
                      <a:pt x="129501" y="146831"/>
                    </a:cubicBezTo>
                    <a:lnTo>
                      <a:pt x="135046" y="165414"/>
                    </a:lnTo>
                    <a:cubicBezTo>
                      <a:pt x="135646" y="167062"/>
                      <a:pt x="134747" y="169160"/>
                      <a:pt x="133248" y="170059"/>
                    </a:cubicBezTo>
                    <a:cubicBezTo>
                      <a:pt x="131300" y="171258"/>
                      <a:pt x="129202" y="172307"/>
                      <a:pt x="127104" y="173206"/>
                    </a:cubicBezTo>
                    <a:cubicBezTo>
                      <a:pt x="125605" y="173956"/>
                      <a:pt x="122907" y="175005"/>
                      <a:pt x="121259" y="175604"/>
                    </a:cubicBezTo>
                    <a:cubicBezTo>
                      <a:pt x="119161" y="176353"/>
                      <a:pt x="117063" y="177103"/>
                      <a:pt x="114815" y="177702"/>
                    </a:cubicBezTo>
                    <a:cubicBezTo>
                      <a:pt x="113017" y="178302"/>
                      <a:pt x="111069" y="177253"/>
                      <a:pt x="110169" y="175754"/>
                    </a:cubicBezTo>
                    <a:lnTo>
                      <a:pt x="101028" y="158670"/>
                    </a:lnTo>
                    <a:cubicBezTo>
                      <a:pt x="100279" y="157171"/>
                      <a:pt x="98181" y="156122"/>
                      <a:pt x="96382" y="156272"/>
                    </a:cubicBezTo>
                    <a:cubicBezTo>
                      <a:pt x="91437" y="156872"/>
                      <a:pt x="86341" y="156872"/>
                      <a:pt x="81246" y="156272"/>
                    </a:cubicBezTo>
                    <a:cubicBezTo>
                      <a:pt x="79598" y="156122"/>
                      <a:pt x="77500" y="157171"/>
                      <a:pt x="76601" y="158670"/>
                    </a:cubicBezTo>
                    <a:lnTo>
                      <a:pt x="67459" y="175754"/>
                    </a:lnTo>
                    <a:cubicBezTo>
                      <a:pt x="66560" y="177253"/>
                      <a:pt x="64462" y="178152"/>
                      <a:pt x="62813" y="177702"/>
                    </a:cubicBezTo>
                    <a:cubicBezTo>
                      <a:pt x="59666" y="176803"/>
                      <a:pt x="56519" y="175754"/>
                      <a:pt x="53372" y="174405"/>
                    </a:cubicBezTo>
                    <a:cubicBezTo>
                      <a:pt x="50225" y="173057"/>
                      <a:pt x="47228" y="171708"/>
                      <a:pt x="44380" y="170059"/>
                    </a:cubicBezTo>
                    <a:cubicBezTo>
                      <a:pt x="42882" y="169160"/>
                      <a:pt x="42133" y="167062"/>
                      <a:pt x="42582" y="165414"/>
                    </a:cubicBezTo>
                    <a:lnTo>
                      <a:pt x="48127" y="146831"/>
                    </a:lnTo>
                    <a:cubicBezTo>
                      <a:pt x="48576" y="145182"/>
                      <a:pt x="47827" y="142934"/>
                      <a:pt x="46478" y="141885"/>
                    </a:cubicBezTo>
                    <a:cubicBezTo>
                      <a:pt x="42582" y="138738"/>
                      <a:pt x="38985" y="135142"/>
                      <a:pt x="35838" y="131245"/>
                    </a:cubicBezTo>
                    <a:cubicBezTo>
                      <a:pt x="34789" y="129897"/>
                      <a:pt x="32541" y="129147"/>
                      <a:pt x="30893" y="129597"/>
                    </a:cubicBezTo>
                    <a:lnTo>
                      <a:pt x="12310" y="135142"/>
                    </a:lnTo>
                    <a:cubicBezTo>
                      <a:pt x="10662" y="135741"/>
                      <a:pt x="8564" y="134842"/>
                      <a:pt x="7665" y="133343"/>
                    </a:cubicBezTo>
                    <a:cubicBezTo>
                      <a:pt x="6615" y="131395"/>
                      <a:pt x="5567" y="129297"/>
                      <a:pt x="4667" y="127199"/>
                    </a:cubicBezTo>
                    <a:cubicBezTo>
                      <a:pt x="3918" y="125701"/>
                      <a:pt x="2869" y="123003"/>
                      <a:pt x="2270" y="121354"/>
                    </a:cubicBezTo>
                    <a:cubicBezTo>
                      <a:pt x="1520" y="119256"/>
                      <a:pt x="771" y="117158"/>
                      <a:pt x="172" y="114911"/>
                    </a:cubicBezTo>
                    <a:cubicBezTo>
                      <a:pt x="-428" y="113112"/>
                      <a:pt x="621" y="111164"/>
                      <a:pt x="2120" y="110265"/>
                    </a:cubicBezTo>
                    <a:lnTo>
                      <a:pt x="19204" y="101123"/>
                    </a:lnTo>
                    <a:cubicBezTo>
                      <a:pt x="20702" y="100374"/>
                      <a:pt x="21751" y="98276"/>
                      <a:pt x="21602" y="96478"/>
                    </a:cubicBezTo>
                    <a:cubicBezTo>
                      <a:pt x="21002" y="91532"/>
                      <a:pt x="21002" y="86437"/>
                      <a:pt x="21602" y="81342"/>
                    </a:cubicBezTo>
                    <a:cubicBezTo>
                      <a:pt x="21751" y="79693"/>
                      <a:pt x="20702" y="77595"/>
                      <a:pt x="19204" y="76696"/>
                    </a:cubicBezTo>
                    <a:lnTo>
                      <a:pt x="2120" y="67555"/>
                    </a:lnTo>
                    <a:cubicBezTo>
                      <a:pt x="621" y="66655"/>
                      <a:pt x="-278" y="64557"/>
                      <a:pt x="172" y="62909"/>
                    </a:cubicBezTo>
                    <a:cubicBezTo>
                      <a:pt x="1071" y="59762"/>
                      <a:pt x="2120" y="56465"/>
                      <a:pt x="3468" y="53468"/>
                    </a:cubicBezTo>
                    <a:cubicBezTo>
                      <a:pt x="4817" y="50470"/>
                      <a:pt x="6166" y="47323"/>
                      <a:pt x="7814" y="44476"/>
                    </a:cubicBezTo>
                    <a:cubicBezTo>
                      <a:pt x="8714" y="42977"/>
                      <a:pt x="10812" y="42228"/>
                      <a:pt x="12460" y="42678"/>
                    </a:cubicBezTo>
                    <a:lnTo>
                      <a:pt x="31043" y="48222"/>
                    </a:lnTo>
                    <a:cubicBezTo>
                      <a:pt x="32691" y="48672"/>
                      <a:pt x="34939" y="47923"/>
                      <a:pt x="35988" y="46574"/>
                    </a:cubicBezTo>
                    <a:cubicBezTo>
                      <a:pt x="39135" y="42678"/>
                      <a:pt x="42732" y="39081"/>
                      <a:pt x="46628" y="35934"/>
                    </a:cubicBezTo>
                    <a:cubicBezTo>
                      <a:pt x="47977" y="34885"/>
                      <a:pt x="48726" y="32637"/>
                      <a:pt x="48277" y="30988"/>
                    </a:cubicBezTo>
                    <a:lnTo>
                      <a:pt x="42732" y="12406"/>
                    </a:lnTo>
                    <a:cubicBezTo>
                      <a:pt x="42133" y="10757"/>
                      <a:pt x="43032" y="8659"/>
                      <a:pt x="44530" y="7760"/>
                    </a:cubicBezTo>
                    <a:cubicBezTo>
                      <a:pt x="46478" y="6561"/>
                      <a:pt x="48576" y="5512"/>
                      <a:pt x="50675" y="4613"/>
                    </a:cubicBezTo>
                    <a:cubicBezTo>
                      <a:pt x="52173" y="3864"/>
                      <a:pt x="54871" y="2815"/>
                      <a:pt x="56519" y="2215"/>
                    </a:cubicBezTo>
                    <a:cubicBezTo>
                      <a:pt x="58617" y="1466"/>
                      <a:pt x="60715" y="717"/>
                      <a:pt x="62963" y="117"/>
                    </a:cubicBez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3" name="Freeform: Shape 52">
                <a:extLst>
                  <a:ext uri="{FF2B5EF4-FFF2-40B4-BE49-F238E27FC236}">
                    <a16:creationId xmlns:a16="http://schemas.microsoft.com/office/drawing/2014/main" id="{1EF91C39-32B5-4ABE-862C-D7758EE9036D}"/>
                  </a:ext>
                </a:extLst>
              </p:cNvPr>
              <p:cNvSpPr/>
              <p:nvPr/>
            </p:nvSpPr>
            <p:spPr>
              <a:xfrm>
                <a:off x="800216" y="889889"/>
                <a:ext cx="62548" cy="62548"/>
              </a:xfrm>
              <a:custGeom>
                <a:avLst/>
                <a:gdLst>
                  <a:gd name="connsiteX0" fmla="*/ 516055 w 542925"/>
                  <a:gd name="connsiteY0" fmla="*/ 373310 h 542925"/>
                  <a:gd name="connsiteX1" fmla="*/ 170297 w 542925"/>
                  <a:gd name="connsiteY1" fmla="*/ 516185 h 542925"/>
                  <a:gd name="connsiteX2" fmla="*/ 27422 w 542925"/>
                  <a:gd name="connsiteY2" fmla="*/ 170427 h 542925"/>
                  <a:gd name="connsiteX3" fmla="*/ 373180 w 542925"/>
                  <a:gd name="connsiteY3" fmla="*/ 27552 h 542925"/>
                  <a:gd name="connsiteX4" fmla="*/ 516055 w 542925"/>
                  <a:gd name="connsiteY4" fmla="*/ 37331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42925">
                    <a:moveTo>
                      <a:pt x="516055" y="373310"/>
                    </a:moveTo>
                    <a:cubicBezTo>
                      <a:pt x="459857" y="508565"/>
                      <a:pt x="305552" y="572382"/>
                      <a:pt x="170297" y="516185"/>
                    </a:cubicBezTo>
                    <a:cubicBezTo>
                      <a:pt x="35995" y="459987"/>
                      <a:pt x="-28775" y="305682"/>
                      <a:pt x="27422" y="170427"/>
                    </a:cubicBezTo>
                    <a:cubicBezTo>
                      <a:pt x="83620" y="35172"/>
                      <a:pt x="237925" y="-28645"/>
                      <a:pt x="373180" y="27552"/>
                    </a:cubicBezTo>
                    <a:cubicBezTo>
                      <a:pt x="508435" y="83750"/>
                      <a:pt x="572252" y="239007"/>
                      <a:pt x="516055" y="37331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4" name="Freeform: Shape 53">
                <a:extLst>
                  <a:ext uri="{FF2B5EF4-FFF2-40B4-BE49-F238E27FC236}">
                    <a16:creationId xmlns:a16="http://schemas.microsoft.com/office/drawing/2014/main" id="{4581B5AA-53B9-46D9-BD1F-6D0D435B4448}"/>
                  </a:ext>
                </a:extLst>
              </p:cNvPr>
              <p:cNvSpPr/>
              <p:nvPr/>
            </p:nvSpPr>
            <p:spPr>
              <a:xfrm>
                <a:off x="913622" y="793717"/>
                <a:ext cx="62548" cy="62548"/>
              </a:xfrm>
              <a:custGeom>
                <a:avLst/>
                <a:gdLst>
                  <a:gd name="connsiteX0" fmla="*/ 520380 w 542925"/>
                  <a:gd name="connsiteY0" fmla="*/ 375600 h 542925"/>
                  <a:gd name="connsiteX1" fmla="*/ 171766 w 542925"/>
                  <a:gd name="connsiteY1" fmla="*/ 520381 h 542925"/>
                  <a:gd name="connsiteX2" fmla="*/ 27938 w 542925"/>
                  <a:gd name="connsiteY2" fmla="*/ 171765 h 542925"/>
                  <a:gd name="connsiteX3" fmla="*/ 376553 w 542925"/>
                  <a:gd name="connsiteY3" fmla="*/ 27938 h 542925"/>
                  <a:gd name="connsiteX4" fmla="*/ 520380 w 542925"/>
                  <a:gd name="connsiteY4" fmla="*/ 37560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42925">
                    <a:moveTo>
                      <a:pt x="520380" y="375600"/>
                    </a:moveTo>
                    <a:cubicBezTo>
                      <a:pt x="464183" y="511808"/>
                      <a:pt x="307973" y="576578"/>
                      <a:pt x="171766" y="520381"/>
                    </a:cubicBezTo>
                    <a:cubicBezTo>
                      <a:pt x="35558" y="464183"/>
                      <a:pt x="-29212" y="307973"/>
                      <a:pt x="27938" y="171765"/>
                    </a:cubicBezTo>
                    <a:cubicBezTo>
                      <a:pt x="84136" y="35558"/>
                      <a:pt x="240346" y="-29212"/>
                      <a:pt x="376553" y="27938"/>
                    </a:cubicBezTo>
                    <a:cubicBezTo>
                      <a:pt x="511808" y="84135"/>
                      <a:pt x="576578" y="239393"/>
                      <a:pt x="520380" y="375600"/>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Review key concepts and considerations for deploying Power Virtual Agents</a:t>
            </a:r>
          </a:p>
        </p:txBody>
      </p:sp>
      <p:grpSp>
        <p:nvGrpSpPr>
          <p:cNvPr id="57" name="Group 56" descr="Icon of gear with wrench">
            <a:extLst>
              <a:ext uri="{FF2B5EF4-FFF2-40B4-BE49-F238E27FC236}">
                <a16:creationId xmlns:a16="http://schemas.microsoft.com/office/drawing/2014/main" id="{D4E2DB15-BBA7-453D-AEAD-D341F1893CEB}"/>
              </a:ext>
            </a:extLst>
          </p:cNvPr>
          <p:cNvGrpSpPr/>
          <p:nvPr/>
        </p:nvGrpSpPr>
        <p:grpSpPr>
          <a:xfrm>
            <a:off x="3031668" y="3498663"/>
            <a:ext cx="702132" cy="702232"/>
            <a:chOff x="3031668" y="4535768"/>
            <a:chExt cx="702132" cy="702232"/>
          </a:xfrm>
        </p:grpSpPr>
        <p:grpSp>
          <p:nvGrpSpPr>
            <p:cNvPr id="58" name="Group 57">
              <a:extLst>
                <a:ext uri="{FF2B5EF4-FFF2-40B4-BE49-F238E27FC236}">
                  <a16:creationId xmlns:a16="http://schemas.microsoft.com/office/drawing/2014/main" id="{8974EA8D-DE74-48FE-AD5C-244724E3C1BA}"/>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62" name="Freeform 5">
                <a:extLst>
                  <a:ext uri="{FF2B5EF4-FFF2-40B4-BE49-F238E27FC236}">
                    <a16:creationId xmlns:a16="http://schemas.microsoft.com/office/drawing/2014/main" id="{5006225B-4396-4525-AB55-9913674500E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AB3EFC98-34E6-4B81-BA39-77E612CE99D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9" name="Group 58" descr="Icon of gear with wrench">
              <a:extLst>
                <a:ext uri="{FF2B5EF4-FFF2-40B4-BE49-F238E27FC236}">
                  <a16:creationId xmlns:a16="http://schemas.microsoft.com/office/drawing/2014/main" id="{550D663C-F835-4153-9D29-85F77C2A62D9}"/>
                </a:ext>
              </a:extLst>
            </p:cNvPr>
            <p:cNvGrpSpPr>
              <a:grpSpLocks noChangeAspect="1"/>
            </p:cNvGrpSpPr>
            <p:nvPr/>
          </p:nvGrpSpPr>
          <p:grpSpPr>
            <a:xfrm>
              <a:off x="3184901" y="4689371"/>
              <a:ext cx="395667" cy="395027"/>
              <a:chOff x="7864722" y="585318"/>
              <a:chExt cx="682910" cy="681808"/>
            </a:xfrm>
            <a:solidFill>
              <a:srgbClr val="3C3C41"/>
            </a:solidFill>
          </p:grpSpPr>
          <p:sp>
            <p:nvSpPr>
              <p:cNvPr id="60" name="Freeform: Shape 59">
                <a:extLst>
                  <a:ext uri="{FF2B5EF4-FFF2-40B4-BE49-F238E27FC236}">
                    <a16:creationId xmlns:a16="http://schemas.microsoft.com/office/drawing/2014/main" id="{870B8ADE-D418-4BBF-B78F-8F4E7D1E9ACA}"/>
                  </a:ext>
                </a:extLst>
              </p:cNvPr>
              <p:cNvSpPr/>
              <p:nvPr/>
            </p:nvSpPr>
            <p:spPr>
              <a:xfrm>
                <a:off x="7864722" y="585318"/>
                <a:ext cx="681808" cy="681808"/>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1" name="Freeform: Shape 60">
                <a:extLst>
                  <a:ext uri="{FF2B5EF4-FFF2-40B4-BE49-F238E27FC236}">
                    <a16:creationId xmlns:a16="http://schemas.microsoft.com/office/drawing/2014/main" id="{AD731643-7FCB-42CB-AC4D-FB414FD608BD}"/>
                  </a:ext>
                </a:extLst>
              </p:cNvPr>
              <p:cNvSpPr/>
              <p:nvPr/>
            </p:nvSpPr>
            <p:spPr>
              <a:xfrm>
                <a:off x="8060626" y="775232"/>
                <a:ext cx="487006" cy="487006"/>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Integrating Power Virtual Agents with other services</a:t>
            </a:r>
          </a:p>
        </p:txBody>
      </p:sp>
      <p:grpSp>
        <p:nvGrpSpPr>
          <p:cNvPr id="5" name="Group 4" descr="Icon of two hands shaking">
            <a:extLst>
              <a:ext uri="{FF2B5EF4-FFF2-40B4-BE49-F238E27FC236}">
                <a16:creationId xmlns:a16="http://schemas.microsoft.com/office/drawing/2014/main" id="{8F5FE4C5-0B09-4240-BE64-C2A54569C103}"/>
              </a:ext>
            </a:extLst>
          </p:cNvPr>
          <p:cNvGrpSpPr/>
          <p:nvPr/>
        </p:nvGrpSpPr>
        <p:grpSpPr>
          <a:xfrm>
            <a:off x="3031668" y="4725108"/>
            <a:ext cx="702132" cy="702232"/>
            <a:chOff x="3031668" y="5143984"/>
            <a:chExt cx="702132" cy="702232"/>
          </a:xfrm>
        </p:grpSpPr>
        <p:grpSp>
          <p:nvGrpSpPr>
            <p:cNvPr id="23" name="Group 22">
              <a:extLst>
                <a:ext uri="{FF2B5EF4-FFF2-40B4-BE49-F238E27FC236}">
                  <a16:creationId xmlns:a16="http://schemas.microsoft.com/office/drawing/2014/main" id="{2AF9C50B-95D7-4454-A6B2-31D6AA1AC270}"/>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25" name="Freeform 5">
                <a:extLst>
                  <a:ext uri="{FF2B5EF4-FFF2-40B4-BE49-F238E27FC236}">
                    <a16:creationId xmlns:a16="http://schemas.microsoft.com/office/drawing/2014/main" id="{176F770A-F08D-4439-952C-9F4034E2A16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6" name="Freeform 6">
                <a:extLst>
                  <a:ext uri="{FF2B5EF4-FFF2-40B4-BE49-F238E27FC236}">
                    <a16:creationId xmlns:a16="http://schemas.microsoft.com/office/drawing/2014/main" id="{B4A5B2AA-4B40-4633-8696-F894CB71F10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descr="Icon of two hands shaking">
              <a:extLst>
                <a:ext uri="{FF2B5EF4-FFF2-40B4-BE49-F238E27FC236}">
                  <a16:creationId xmlns:a16="http://schemas.microsoft.com/office/drawing/2014/main" id="{ADF0F04A-9A86-40D4-90FD-6336214A6106}"/>
                </a:ext>
              </a:extLst>
            </p:cNvPr>
            <p:cNvGrpSpPr>
              <a:grpSpLocks noChangeAspect="1"/>
            </p:cNvGrpSpPr>
            <p:nvPr/>
          </p:nvGrpSpPr>
          <p:grpSpPr>
            <a:xfrm>
              <a:off x="3135367" y="5347782"/>
              <a:ext cx="494734" cy="294636"/>
              <a:chOff x="4661769" y="1874245"/>
              <a:chExt cx="746640" cy="444656"/>
            </a:xfrm>
          </p:grpSpPr>
          <p:sp>
            <p:nvSpPr>
              <p:cNvPr id="65" name="Freeform: Shape 64">
                <a:extLst>
                  <a:ext uri="{FF2B5EF4-FFF2-40B4-BE49-F238E27FC236}">
                    <a16:creationId xmlns:a16="http://schemas.microsoft.com/office/drawing/2014/main" id="{EAC9A301-087D-499B-BC4F-139B444F5F3F}"/>
                  </a:ext>
                </a:extLst>
              </p:cNvPr>
              <p:cNvSpPr/>
              <p:nvPr/>
            </p:nvSpPr>
            <p:spPr>
              <a:xfrm>
                <a:off x="5230651" y="1874245"/>
                <a:ext cx="177758" cy="218860"/>
              </a:xfrm>
              <a:custGeom>
                <a:avLst/>
                <a:gdLst>
                  <a:gd name="connsiteX0" fmla="*/ 65858 w 177758"/>
                  <a:gd name="connsiteY0" fmla="*/ 388 h 218860"/>
                  <a:gd name="connsiteX1" fmla="*/ 77301 w 177758"/>
                  <a:gd name="connsiteY1" fmla="*/ 8640 h 218860"/>
                  <a:gd name="connsiteX2" fmla="*/ 175011 w 177758"/>
                  <a:gd name="connsiteY2" fmla="*/ 162686 h 218860"/>
                  <a:gd name="connsiteX3" fmla="*/ 169729 w 177758"/>
                  <a:gd name="connsiteY3" fmla="*/ 188214 h 218860"/>
                  <a:gd name="connsiteX4" fmla="*/ 126596 w 177758"/>
                  <a:gd name="connsiteY4" fmla="*/ 215502 h 218860"/>
                  <a:gd name="connsiteX5" fmla="*/ 101068 w 177758"/>
                  <a:gd name="connsiteY5" fmla="*/ 210221 h 218860"/>
                  <a:gd name="connsiteX6" fmla="*/ 3359 w 177758"/>
                  <a:gd name="connsiteY6" fmla="*/ 56174 h 218860"/>
                  <a:gd name="connsiteX7" fmla="*/ 8640 w 177758"/>
                  <a:gd name="connsiteY7" fmla="*/ 30647 h 218860"/>
                  <a:gd name="connsiteX8" fmla="*/ 51774 w 177758"/>
                  <a:gd name="connsiteY8" fmla="*/ 3358 h 218860"/>
                  <a:gd name="connsiteX9" fmla="*/ 65858 w 177758"/>
                  <a:gd name="connsiteY9" fmla="*/ 388 h 21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758" h="218860">
                    <a:moveTo>
                      <a:pt x="65858" y="388"/>
                    </a:moveTo>
                    <a:cubicBezTo>
                      <a:pt x="70479" y="1378"/>
                      <a:pt x="74661" y="4239"/>
                      <a:pt x="77301" y="8640"/>
                    </a:cubicBezTo>
                    <a:lnTo>
                      <a:pt x="175011" y="162686"/>
                    </a:lnTo>
                    <a:cubicBezTo>
                      <a:pt x="180292" y="171489"/>
                      <a:pt x="177651" y="182932"/>
                      <a:pt x="169729" y="188214"/>
                    </a:cubicBezTo>
                    <a:lnTo>
                      <a:pt x="126596" y="215502"/>
                    </a:lnTo>
                    <a:cubicBezTo>
                      <a:pt x="117793" y="221664"/>
                      <a:pt x="106350" y="219024"/>
                      <a:pt x="101068" y="210221"/>
                    </a:cubicBezTo>
                    <a:lnTo>
                      <a:pt x="3359" y="56174"/>
                    </a:lnTo>
                    <a:cubicBezTo>
                      <a:pt x="-2803" y="47372"/>
                      <a:pt x="-162" y="35928"/>
                      <a:pt x="8640" y="30647"/>
                    </a:cubicBezTo>
                    <a:lnTo>
                      <a:pt x="51774" y="3358"/>
                    </a:lnTo>
                    <a:cubicBezTo>
                      <a:pt x="56175" y="278"/>
                      <a:pt x="61237" y="-602"/>
                      <a:pt x="65858" y="388"/>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Shape 65">
                <a:extLst>
                  <a:ext uri="{FF2B5EF4-FFF2-40B4-BE49-F238E27FC236}">
                    <a16:creationId xmlns:a16="http://schemas.microsoft.com/office/drawing/2014/main" id="{CBAFB761-525C-4FE2-98DB-8957AFC3678F}"/>
                  </a:ext>
                </a:extLst>
              </p:cNvPr>
              <p:cNvSpPr/>
              <p:nvPr/>
            </p:nvSpPr>
            <p:spPr>
              <a:xfrm>
                <a:off x="4661769" y="1881055"/>
                <a:ext cx="176230" cy="217564"/>
              </a:xfrm>
              <a:custGeom>
                <a:avLst/>
                <a:gdLst>
                  <a:gd name="connsiteX0" fmla="*/ 111863 w 176230"/>
                  <a:gd name="connsiteY0" fmla="*/ 510 h 217564"/>
                  <a:gd name="connsiteX1" fmla="*/ 125947 w 176230"/>
                  <a:gd name="connsiteY1" fmla="*/ 2710 h 217564"/>
                  <a:gd name="connsiteX2" fmla="*/ 168199 w 176230"/>
                  <a:gd name="connsiteY2" fmla="*/ 29118 h 217564"/>
                  <a:gd name="connsiteX3" fmla="*/ 173481 w 176230"/>
                  <a:gd name="connsiteY3" fmla="*/ 54646 h 217564"/>
                  <a:gd name="connsiteX4" fmla="*/ 76652 w 176230"/>
                  <a:gd name="connsiteY4" fmla="*/ 208692 h 217564"/>
                  <a:gd name="connsiteX5" fmla="*/ 51124 w 176230"/>
                  <a:gd name="connsiteY5" fmla="*/ 214854 h 217564"/>
                  <a:gd name="connsiteX6" fmla="*/ 8871 w 176230"/>
                  <a:gd name="connsiteY6" fmla="*/ 188446 h 217564"/>
                  <a:gd name="connsiteX7" fmla="*/ 2710 w 176230"/>
                  <a:gd name="connsiteY7" fmla="*/ 162919 h 217564"/>
                  <a:gd name="connsiteX8" fmla="*/ 100419 w 176230"/>
                  <a:gd name="connsiteY8" fmla="*/ 8872 h 217564"/>
                  <a:gd name="connsiteX9" fmla="*/ 111863 w 176230"/>
                  <a:gd name="connsiteY9" fmla="*/ 510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30" h="217564">
                    <a:moveTo>
                      <a:pt x="111863" y="510"/>
                    </a:moveTo>
                    <a:cubicBezTo>
                      <a:pt x="116484" y="-591"/>
                      <a:pt x="121545" y="70"/>
                      <a:pt x="125947" y="2710"/>
                    </a:cubicBezTo>
                    <a:lnTo>
                      <a:pt x="168199" y="29118"/>
                    </a:lnTo>
                    <a:cubicBezTo>
                      <a:pt x="176122" y="34400"/>
                      <a:pt x="178763" y="45843"/>
                      <a:pt x="173481" y="54646"/>
                    </a:cubicBezTo>
                    <a:lnTo>
                      <a:pt x="76652" y="208692"/>
                    </a:lnTo>
                    <a:cubicBezTo>
                      <a:pt x="71370" y="217495"/>
                      <a:pt x="59927" y="220136"/>
                      <a:pt x="51124" y="214854"/>
                    </a:cubicBezTo>
                    <a:lnTo>
                      <a:pt x="8871" y="188446"/>
                    </a:lnTo>
                    <a:cubicBezTo>
                      <a:pt x="69" y="183165"/>
                      <a:pt x="-2572" y="171721"/>
                      <a:pt x="2710" y="162919"/>
                    </a:cubicBezTo>
                    <a:lnTo>
                      <a:pt x="100419" y="8872"/>
                    </a:lnTo>
                    <a:cubicBezTo>
                      <a:pt x="103060" y="4471"/>
                      <a:pt x="107241" y="1610"/>
                      <a:pt x="111863" y="510"/>
                    </a:cubicBezTo>
                    <a:close/>
                  </a:path>
                </a:pathLst>
              </a:custGeom>
              <a:solidFill>
                <a:schemeClr val="accent4"/>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8A82F48A-829C-4C05-93D1-D7C95D4585E6}"/>
                  </a:ext>
                </a:extLst>
              </p:cNvPr>
              <p:cNvSpPr/>
              <p:nvPr/>
            </p:nvSpPr>
            <p:spPr>
              <a:xfrm>
                <a:off x="4896538" y="1943287"/>
                <a:ext cx="416227" cy="206319"/>
              </a:xfrm>
              <a:custGeom>
                <a:avLst/>
                <a:gdLst>
                  <a:gd name="connsiteX0" fmla="*/ 182105 w 416227"/>
                  <a:gd name="connsiteY0" fmla="*/ 7 h 206319"/>
                  <a:gd name="connsiteX1" fmla="*/ 227439 w 416227"/>
                  <a:gd name="connsiteY1" fmla="*/ 4738 h 206319"/>
                  <a:gd name="connsiteX2" fmla="*/ 283775 w 416227"/>
                  <a:gd name="connsiteY2" fmla="*/ 17062 h 206319"/>
                  <a:gd name="connsiteX3" fmla="*/ 302261 w 416227"/>
                  <a:gd name="connsiteY3" fmla="*/ 15301 h 206319"/>
                  <a:gd name="connsiteX4" fmla="*/ 318986 w 416227"/>
                  <a:gd name="connsiteY4" fmla="*/ 8259 h 206319"/>
                  <a:gd name="connsiteX5" fmla="*/ 333951 w 416227"/>
                  <a:gd name="connsiteY5" fmla="*/ 13541 h 206319"/>
                  <a:gd name="connsiteX6" fmla="*/ 414055 w 416227"/>
                  <a:gd name="connsiteY6" fmla="*/ 143820 h 206319"/>
                  <a:gd name="connsiteX7" fmla="*/ 412294 w 416227"/>
                  <a:gd name="connsiteY7" fmla="*/ 159665 h 206319"/>
                  <a:gd name="connsiteX8" fmla="*/ 363000 w 416227"/>
                  <a:gd name="connsiteY8" fmla="*/ 206319 h 206319"/>
                  <a:gd name="connsiteX9" fmla="*/ 356838 w 416227"/>
                  <a:gd name="connsiteY9" fmla="*/ 201037 h 206319"/>
                  <a:gd name="connsiteX10" fmla="*/ 149095 w 416227"/>
                  <a:gd name="connsiteY10" fmla="*/ 66357 h 206319"/>
                  <a:gd name="connsiteX11" fmla="*/ 117405 w 416227"/>
                  <a:gd name="connsiteY11" fmla="*/ 64596 h 206319"/>
                  <a:gd name="connsiteX12" fmla="*/ 20576 w 416227"/>
                  <a:gd name="connsiteY12" fmla="*/ 114772 h 206319"/>
                  <a:gd name="connsiteX13" fmla="*/ 5611 w 416227"/>
                  <a:gd name="connsiteY13" fmla="*/ 113891 h 206319"/>
                  <a:gd name="connsiteX14" fmla="*/ 330 w 416227"/>
                  <a:gd name="connsiteY14" fmla="*/ 104208 h 206319"/>
                  <a:gd name="connsiteX15" fmla="*/ 2971 w 416227"/>
                  <a:gd name="connsiteY15" fmla="*/ 93645 h 206319"/>
                  <a:gd name="connsiteX16" fmla="*/ 48745 w 416227"/>
                  <a:gd name="connsiteY16" fmla="*/ 34667 h 206319"/>
                  <a:gd name="connsiteX17" fmla="*/ 83075 w 416227"/>
                  <a:gd name="connsiteY17" fmla="*/ 13541 h 206319"/>
                  <a:gd name="connsiteX18" fmla="*/ 136771 w 416227"/>
                  <a:gd name="connsiteY18" fmla="*/ 3858 h 206319"/>
                  <a:gd name="connsiteX19" fmla="*/ 182105 w 416227"/>
                  <a:gd name="connsiteY19" fmla="*/ 7 h 20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227" h="206319">
                    <a:moveTo>
                      <a:pt x="182105" y="7"/>
                    </a:moveTo>
                    <a:cubicBezTo>
                      <a:pt x="197289" y="117"/>
                      <a:pt x="212474" y="1657"/>
                      <a:pt x="227439" y="4738"/>
                    </a:cubicBezTo>
                    <a:lnTo>
                      <a:pt x="283775" y="17062"/>
                    </a:lnTo>
                    <a:cubicBezTo>
                      <a:pt x="289937" y="17942"/>
                      <a:pt x="296099" y="17942"/>
                      <a:pt x="302261" y="15301"/>
                    </a:cubicBezTo>
                    <a:lnTo>
                      <a:pt x="318986" y="8259"/>
                    </a:lnTo>
                    <a:cubicBezTo>
                      <a:pt x="324268" y="6499"/>
                      <a:pt x="330430" y="8259"/>
                      <a:pt x="333951" y="13541"/>
                    </a:cubicBezTo>
                    <a:lnTo>
                      <a:pt x="414055" y="143820"/>
                    </a:lnTo>
                    <a:cubicBezTo>
                      <a:pt x="417576" y="149102"/>
                      <a:pt x="416696" y="155264"/>
                      <a:pt x="412294" y="159665"/>
                    </a:cubicBezTo>
                    <a:lnTo>
                      <a:pt x="363000" y="206319"/>
                    </a:lnTo>
                    <a:cubicBezTo>
                      <a:pt x="361239" y="204559"/>
                      <a:pt x="359478" y="202798"/>
                      <a:pt x="356838" y="201037"/>
                    </a:cubicBezTo>
                    <a:lnTo>
                      <a:pt x="149095" y="66357"/>
                    </a:lnTo>
                    <a:cubicBezTo>
                      <a:pt x="139412" y="60195"/>
                      <a:pt x="127088" y="59314"/>
                      <a:pt x="117405" y="64596"/>
                    </a:cubicBezTo>
                    <a:lnTo>
                      <a:pt x="20576" y="114772"/>
                    </a:lnTo>
                    <a:cubicBezTo>
                      <a:pt x="16175" y="117412"/>
                      <a:pt x="10013" y="117412"/>
                      <a:pt x="5611" y="113891"/>
                    </a:cubicBezTo>
                    <a:cubicBezTo>
                      <a:pt x="2971" y="111250"/>
                      <a:pt x="1210" y="107729"/>
                      <a:pt x="330" y="104208"/>
                    </a:cubicBezTo>
                    <a:cubicBezTo>
                      <a:pt x="-551" y="100687"/>
                      <a:pt x="330" y="96286"/>
                      <a:pt x="2971" y="93645"/>
                    </a:cubicBezTo>
                    <a:lnTo>
                      <a:pt x="48745" y="34667"/>
                    </a:lnTo>
                    <a:cubicBezTo>
                      <a:pt x="57547" y="23224"/>
                      <a:pt x="69871" y="16182"/>
                      <a:pt x="83075" y="13541"/>
                    </a:cubicBezTo>
                    <a:lnTo>
                      <a:pt x="136771" y="3858"/>
                    </a:lnTo>
                    <a:cubicBezTo>
                      <a:pt x="151735" y="1217"/>
                      <a:pt x="166920" y="-103"/>
                      <a:pt x="182105" y="7"/>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2805320A-1A44-4912-B588-D9E6BE9883A6}"/>
                  </a:ext>
                </a:extLst>
              </p:cNvPr>
              <p:cNvSpPr/>
              <p:nvPr/>
            </p:nvSpPr>
            <p:spPr>
              <a:xfrm>
                <a:off x="4763041" y="1959654"/>
                <a:ext cx="493855" cy="354354"/>
              </a:xfrm>
              <a:custGeom>
                <a:avLst/>
                <a:gdLst>
                  <a:gd name="connsiteX0" fmla="*/ 86293 w 493855"/>
                  <a:gd name="connsiteY0" fmla="*/ 803 h 354354"/>
                  <a:gd name="connsiteX1" fmla="*/ 103018 w 493855"/>
                  <a:gd name="connsiteY1" fmla="*/ 2454 h 354354"/>
                  <a:gd name="connsiteX2" fmla="*/ 111820 w 493855"/>
                  <a:gd name="connsiteY2" fmla="*/ 6855 h 354354"/>
                  <a:gd name="connsiteX3" fmla="*/ 121503 w 493855"/>
                  <a:gd name="connsiteY3" fmla="*/ 10376 h 354354"/>
                  <a:gd name="connsiteX4" fmla="*/ 162876 w 493855"/>
                  <a:gd name="connsiteY4" fmla="*/ 16538 h 354354"/>
                  <a:gd name="connsiteX5" fmla="*/ 124144 w 493855"/>
                  <a:gd name="connsiteY5" fmla="*/ 66713 h 354354"/>
                  <a:gd name="connsiteX6" fmla="*/ 117102 w 493855"/>
                  <a:gd name="connsiteY6" fmla="*/ 84318 h 354354"/>
                  <a:gd name="connsiteX7" fmla="*/ 131186 w 493855"/>
                  <a:gd name="connsiteY7" fmla="*/ 112487 h 354354"/>
                  <a:gd name="connsiteX8" fmla="*/ 164636 w 493855"/>
                  <a:gd name="connsiteY8" fmla="*/ 113367 h 354354"/>
                  <a:gd name="connsiteX9" fmla="*/ 259705 w 493855"/>
                  <a:gd name="connsiteY9" fmla="*/ 63192 h 354354"/>
                  <a:gd name="connsiteX10" fmla="*/ 273789 w 493855"/>
                  <a:gd name="connsiteY10" fmla="*/ 64073 h 354354"/>
                  <a:gd name="connsiteX11" fmla="*/ 481532 w 493855"/>
                  <a:gd name="connsiteY11" fmla="*/ 198753 h 354354"/>
                  <a:gd name="connsiteX12" fmla="*/ 492975 w 493855"/>
                  <a:gd name="connsiteY12" fmla="*/ 214598 h 354354"/>
                  <a:gd name="connsiteX13" fmla="*/ 490335 w 493855"/>
                  <a:gd name="connsiteY13" fmla="*/ 232203 h 354354"/>
                  <a:gd name="connsiteX14" fmla="*/ 455124 w 493855"/>
                  <a:gd name="connsiteY14" fmla="*/ 240126 h 354354"/>
                  <a:gd name="connsiteX15" fmla="*/ 438399 w 493855"/>
                  <a:gd name="connsiteY15" fmla="*/ 230443 h 354354"/>
                  <a:gd name="connsiteX16" fmla="*/ 433998 w 493855"/>
                  <a:gd name="connsiteY16" fmla="*/ 227802 h 354354"/>
                  <a:gd name="connsiteX17" fmla="*/ 344210 w 493855"/>
                  <a:gd name="connsiteY17" fmla="*/ 174105 h 354354"/>
                  <a:gd name="connsiteX18" fmla="*/ 331887 w 493855"/>
                  <a:gd name="connsiteY18" fmla="*/ 176746 h 354354"/>
                  <a:gd name="connsiteX19" fmla="*/ 334528 w 493855"/>
                  <a:gd name="connsiteY19" fmla="*/ 189070 h 354354"/>
                  <a:gd name="connsiteX20" fmla="*/ 428716 w 493855"/>
                  <a:gd name="connsiteY20" fmla="*/ 245407 h 354354"/>
                  <a:gd name="connsiteX21" fmla="*/ 434878 w 493855"/>
                  <a:gd name="connsiteY21" fmla="*/ 248928 h 354354"/>
                  <a:gd name="connsiteX22" fmla="*/ 442800 w 493855"/>
                  <a:gd name="connsiteY22" fmla="*/ 260372 h 354354"/>
                  <a:gd name="connsiteX23" fmla="*/ 440160 w 493855"/>
                  <a:gd name="connsiteY23" fmla="*/ 273576 h 354354"/>
                  <a:gd name="connsiteX24" fmla="*/ 403188 w 493855"/>
                  <a:gd name="connsiteY24" fmla="*/ 283259 h 354354"/>
                  <a:gd name="connsiteX25" fmla="*/ 315162 w 493855"/>
                  <a:gd name="connsiteY25" fmla="*/ 235724 h 354354"/>
                  <a:gd name="connsiteX26" fmla="*/ 302838 w 493855"/>
                  <a:gd name="connsiteY26" fmla="*/ 239245 h 354354"/>
                  <a:gd name="connsiteX27" fmla="*/ 306359 w 493855"/>
                  <a:gd name="connsiteY27" fmla="*/ 251569 h 354354"/>
                  <a:gd name="connsiteX28" fmla="*/ 369738 w 493855"/>
                  <a:gd name="connsiteY28" fmla="*/ 285899 h 354354"/>
                  <a:gd name="connsiteX29" fmla="*/ 385583 w 493855"/>
                  <a:gd name="connsiteY29" fmla="*/ 295582 h 354354"/>
                  <a:gd name="connsiteX30" fmla="*/ 393505 w 493855"/>
                  <a:gd name="connsiteY30" fmla="*/ 306146 h 354354"/>
                  <a:gd name="connsiteX31" fmla="*/ 389984 w 493855"/>
                  <a:gd name="connsiteY31" fmla="*/ 319350 h 354354"/>
                  <a:gd name="connsiteX32" fmla="*/ 356534 w 493855"/>
                  <a:gd name="connsiteY32" fmla="*/ 328152 h 354354"/>
                  <a:gd name="connsiteX33" fmla="*/ 289634 w 493855"/>
                  <a:gd name="connsiteY33" fmla="*/ 293822 h 354354"/>
                  <a:gd name="connsiteX34" fmla="*/ 278191 w 493855"/>
                  <a:gd name="connsiteY34" fmla="*/ 297343 h 354354"/>
                  <a:gd name="connsiteX35" fmla="*/ 281712 w 493855"/>
                  <a:gd name="connsiteY35" fmla="*/ 308786 h 354354"/>
                  <a:gd name="connsiteX36" fmla="*/ 330126 w 493855"/>
                  <a:gd name="connsiteY36" fmla="*/ 333434 h 354354"/>
                  <a:gd name="connsiteX37" fmla="*/ 330126 w 493855"/>
                  <a:gd name="connsiteY37" fmla="*/ 349279 h 354354"/>
                  <a:gd name="connsiteX38" fmla="*/ 295796 w 493855"/>
                  <a:gd name="connsiteY38" fmla="*/ 353680 h 354354"/>
                  <a:gd name="connsiteX39" fmla="*/ 242100 w 493855"/>
                  <a:gd name="connsiteY39" fmla="*/ 345758 h 354354"/>
                  <a:gd name="connsiteX40" fmla="*/ 240339 w 493855"/>
                  <a:gd name="connsiteY40" fmla="*/ 341356 h 354354"/>
                  <a:gd name="connsiteX41" fmla="*/ 244741 w 493855"/>
                  <a:gd name="connsiteY41" fmla="*/ 335194 h 354354"/>
                  <a:gd name="connsiteX42" fmla="*/ 250022 w 493855"/>
                  <a:gd name="connsiteY42" fmla="*/ 304385 h 354354"/>
                  <a:gd name="connsiteX43" fmla="*/ 222734 w 493855"/>
                  <a:gd name="connsiteY43" fmla="*/ 280618 h 354354"/>
                  <a:gd name="connsiteX44" fmla="*/ 220974 w 493855"/>
                  <a:gd name="connsiteY44" fmla="*/ 277097 h 354354"/>
                  <a:gd name="connsiteX45" fmla="*/ 208649 w 493855"/>
                  <a:gd name="connsiteY45" fmla="*/ 234844 h 354354"/>
                  <a:gd name="connsiteX46" fmla="*/ 184002 w 493855"/>
                  <a:gd name="connsiteY46" fmla="*/ 226041 h 354354"/>
                  <a:gd name="connsiteX47" fmla="*/ 181362 w 493855"/>
                  <a:gd name="connsiteY47" fmla="*/ 223401 h 354354"/>
                  <a:gd name="connsiteX48" fmla="*/ 180481 w 493855"/>
                  <a:gd name="connsiteY48" fmla="*/ 211957 h 354354"/>
                  <a:gd name="connsiteX49" fmla="*/ 160235 w 493855"/>
                  <a:gd name="connsiteY49" fmla="*/ 185549 h 354354"/>
                  <a:gd name="connsiteX50" fmla="*/ 110060 w 493855"/>
                  <a:gd name="connsiteY50" fmla="*/ 199633 h 354354"/>
                  <a:gd name="connsiteX51" fmla="*/ 105659 w 493855"/>
                  <a:gd name="connsiteY51" fmla="*/ 199633 h 354354"/>
                  <a:gd name="connsiteX52" fmla="*/ 92455 w 493855"/>
                  <a:gd name="connsiteY52" fmla="*/ 186429 h 354354"/>
                  <a:gd name="connsiteX53" fmla="*/ 44921 w 493855"/>
                  <a:gd name="connsiteY53" fmla="*/ 192591 h 354354"/>
                  <a:gd name="connsiteX54" fmla="*/ 40519 w 493855"/>
                  <a:gd name="connsiteY54" fmla="*/ 192591 h 354354"/>
                  <a:gd name="connsiteX55" fmla="*/ 4428 w 493855"/>
                  <a:gd name="connsiteY55" fmla="*/ 145057 h 354354"/>
                  <a:gd name="connsiteX56" fmla="*/ 3548 w 493855"/>
                  <a:gd name="connsiteY56" fmla="*/ 118649 h 354354"/>
                  <a:gd name="connsiteX57" fmla="*/ 72209 w 493855"/>
                  <a:gd name="connsiteY57" fmla="*/ 10376 h 354354"/>
                  <a:gd name="connsiteX58" fmla="*/ 86293 w 493855"/>
                  <a:gd name="connsiteY58" fmla="*/ 803 h 3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3855" h="354354">
                    <a:moveTo>
                      <a:pt x="86293" y="803"/>
                    </a:moveTo>
                    <a:cubicBezTo>
                      <a:pt x="91795" y="-627"/>
                      <a:pt x="97736" y="-187"/>
                      <a:pt x="103018" y="2454"/>
                    </a:cubicBezTo>
                    <a:lnTo>
                      <a:pt x="111820" y="6855"/>
                    </a:lnTo>
                    <a:cubicBezTo>
                      <a:pt x="115342" y="8615"/>
                      <a:pt x="117983" y="9496"/>
                      <a:pt x="121503" y="10376"/>
                    </a:cubicBezTo>
                    <a:lnTo>
                      <a:pt x="162876" y="16538"/>
                    </a:lnTo>
                    <a:lnTo>
                      <a:pt x="124144" y="66713"/>
                    </a:lnTo>
                    <a:cubicBezTo>
                      <a:pt x="120623" y="71114"/>
                      <a:pt x="117102" y="78156"/>
                      <a:pt x="117102" y="84318"/>
                    </a:cubicBezTo>
                    <a:cubicBezTo>
                      <a:pt x="116222" y="95762"/>
                      <a:pt x="121503" y="106325"/>
                      <a:pt x="131186" y="112487"/>
                    </a:cubicBezTo>
                    <a:cubicBezTo>
                      <a:pt x="140869" y="118649"/>
                      <a:pt x="154073" y="118649"/>
                      <a:pt x="164636" y="113367"/>
                    </a:cubicBezTo>
                    <a:lnTo>
                      <a:pt x="259705" y="63192"/>
                    </a:lnTo>
                    <a:cubicBezTo>
                      <a:pt x="264106" y="61432"/>
                      <a:pt x="269388" y="61432"/>
                      <a:pt x="273789" y="64073"/>
                    </a:cubicBezTo>
                    <a:lnTo>
                      <a:pt x="481532" y="198753"/>
                    </a:lnTo>
                    <a:cubicBezTo>
                      <a:pt x="487694" y="202274"/>
                      <a:pt x="491215" y="208436"/>
                      <a:pt x="492975" y="214598"/>
                    </a:cubicBezTo>
                    <a:cubicBezTo>
                      <a:pt x="494736" y="220760"/>
                      <a:pt x="493855" y="226922"/>
                      <a:pt x="490335" y="232203"/>
                    </a:cubicBezTo>
                    <a:cubicBezTo>
                      <a:pt x="483292" y="243647"/>
                      <a:pt x="466567" y="247168"/>
                      <a:pt x="455124" y="240126"/>
                    </a:cubicBezTo>
                    <a:lnTo>
                      <a:pt x="438399" y="230443"/>
                    </a:lnTo>
                    <a:lnTo>
                      <a:pt x="433998" y="227802"/>
                    </a:lnTo>
                    <a:lnTo>
                      <a:pt x="344210" y="174105"/>
                    </a:lnTo>
                    <a:cubicBezTo>
                      <a:pt x="339809" y="171465"/>
                      <a:pt x="334528" y="172345"/>
                      <a:pt x="331887" y="176746"/>
                    </a:cubicBezTo>
                    <a:cubicBezTo>
                      <a:pt x="329246" y="181148"/>
                      <a:pt x="330126" y="186429"/>
                      <a:pt x="334528" y="189070"/>
                    </a:cubicBezTo>
                    <a:lnTo>
                      <a:pt x="428716" y="245407"/>
                    </a:lnTo>
                    <a:lnTo>
                      <a:pt x="434878" y="248928"/>
                    </a:lnTo>
                    <a:cubicBezTo>
                      <a:pt x="439279" y="251569"/>
                      <a:pt x="441920" y="255971"/>
                      <a:pt x="442800" y="260372"/>
                    </a:cubicBezTo>
                    <a:cubicBezTo>
                      <a:pt x="443680" y="264773"/>
                      <a:pt x="442800" y="269175"/>
                      <a:pt x="440160" y="273576"/>
                    </a:cubicBezTo>
                    <a:cubicBezTo>
                      <a:pt x="432237" y="285899"/>
                      <a:pt x="416392" y="290301"/>
                      <a:pt x="403188" y="283259"/>
                    </a:cubicBezTo>
                    <a:lnTo>
                      <a:pt x="315162" y="235724"/>
                    </a:lnTo>
                    <a:cubicBezTo>
                      <a:pt x="310761" y="233083"/>
                      <a:pt x="305479" y="234844"/>
                      <a:pt x="302838" y="239245"/>
                    </a:cubicBezTo>
                    <a:cubicBezTo>
                      <a:pt x="300197" y="243647"/>
                      <a:pt x="301958" y="248928"/>
                      <a:pt x="306359" y="251569"/>
                    </a:cubicBezTo>
                    <a:lnTo>
                      <a:pt x="369738" y="285899"/>
                    </a:lnTo>
                    <a:lnTo>
                      <a:pt x="385583" y="295582"/>
                    </a:lnTo>
                    <a:cubicBezTo>
                      <a:pt x="389984" y="297343"/>
                      <a:pt x="392625" y="301745"/>
                      <a:pt x="393505" y="306146"/>
                    </a:cubicBezTo>
                    <a:cubicBezTo>
                      <a:pt x="394386" y="310547"/>
                      <a:pt x="393505" y="314948"/>
                      <a:pt x="389984" y="319350"/>
                    </a:cubicBezTo>
                    <a:cubicBezTo>
                      <a:pt x="382942" y="329913"/>
                      <a:pt x="368858" y="334314"/>
                      <a:pt x="356534" y="328152"/>
                    </a:cubicBezTo>
                    <a:lnTo>
                      <a:pt x="289634" y="293822"/>
                    </a:lnTo>
                    <a:cubicBezTo>
                      <a:pt x="286113" y="291181"/>
                      <a:pt x="280831" y="292942"/>
                      <a:pt x="278191" y="297343"/>
                    </a:cubicBezTo>
                    <a:cubicBezTo>
                      <a:pt x="275550" y="300864"/>
                      <a:pt x="277310" y="306146"/>
                      <a:pt x="281712" y="308786"/>
                    </a:cubicBezTo>
                    <a:lnTo>
                      <a:pt x="330126" y="333434"/>
                    </a:lnTo>
                    <a:cubicBezTo>
                      <a:pt x="337169" y="336955"/>
                      <a:pt x="337169" y="346638"/>
                      <a:pt x="330126" y="349279"/>
                    </a:cubicBezTo>
                    <a:cubicBezTo>
                      <a:pt x="319563" y="353680"/>
                      <a:pt x="307239" y="355440"/>
                      <a:pt x="295796" y="353680"/>
                    </a:cubicBezTo>
                    <a:lnTo>
                      <a:pt x="242100" y="345758"/>
                    </a:lnTo>
                    <a:cubicBezTo>
                      <a:pt x="240339" y="345758"/>
                      <a:pt x="239459" y="343117"/>
                      <a:pt x="240339" y="341356"/>
                    </a:cubicBezTo>
                    <a:lnTo>
                      <a:pt x="244741" y="335194"/>
                    </a:lnTo>
                    <a:cubicBezTo>
                      <a:pt x="250902" y="326392"/>
                      <a:pt x="253543" y="314948"/>
                      <a:pt x="250022" y="304385"/>
                    </a:cubicBezTo>
                    <a:cubicBezTo>
                      <a:pt x="245621" y="291181"/>
                      <a:pt x="235057" y="282379"/>
                      <a:pt x="222734" y="280618"/>
                    </a:cubicBezTo>
                    <a:cubicBezTo>
                      <a:pt x="220974" y="280618"/>
                      <a:pt x="220093" y="278857"/>
                      <a:pt x="220974" y="277097"/>
                    </a:cubicBezTo>
                    <a:cubicBezTo>
                      <a:pt x="226255" y="262132"/>
                      <a:pt x="220974" y="245407"/>
                      <a:pt x="208649" y="234844"/>
                    </a:cubicBezTo>
                    <a:cubicBezTo>
                      <a:pt x="201608" y="228682"/>
                      <a:pt x="192805" y="226041"/>
                      <a:pt x="184002" y="226041"/>
                    </a:cubicBezTo>
                    <a:cubicBezTo>
                      <a:pt x="182242" y="226041"/>
                      <a:pt x="181362" y="225161"/>
                      <a:pt x="181362" y="223401"/>
                    </a:cubicBezTo>
                    <a:cubicBezTo>
                      <a:pt x="181362" y="218999"/>
                      <a:pt x="181362" y="215478"/>
                      <a:pt x="180481" y="211957"/>
                    </a:cubicBezTo>
                    <a:cubicBezTo>
                      <a:pt x="177840" y="200514"/>
                      <a:pt x="170798" y="190831"/>
                      <a:pt x="160235" y="185549"/>
                    </a:cubicBezTo>
                    <a:cubicBezTo>
                      <a:pt x="142630" y="176746"/>
                      <a:pt x="121503" y="183789"/>
                      <a:pt x="110060" y="199633"/>
                    </a:cubicBezTo>
                    <a:cubicBezTo>
                      <a:pt x="109180" y="201394"/>
                      <a:pt x="106539" y="201394"/>
                      <a:pt x="105659" y="199633"/>
                    </a:cubicBezTo>
                    <a:cubicBezTo>
                      <a:pt x="102138" y="194352"/>
                      <a:pt x="97736" y="189950"/>
                      <a:pt x="92455" y="186429"/>
                    </a:cubicBezTo>
                    <a:cubicBezTo>
                      <a:pt x="76610" y="176746"/>
                      <a:pt x="57244" y="179387"/>
                      <a:pt x="44921" y="192591"/>
                    </a:cubicBezTo>
                    <a:cubicBezTo>
                      <a:pt x="43160" y="194352"/>
                      <a:pt x="41399" y="194352"/>
                      <a:pt x="40519" y="192591"/>
                    </a:cubicBezTo>
                    <a:lnTo>
                      <a:pt x="4428" y="145057"/>
                    </a:lnTo>
                    <a:cubicBezTo>
                      <a:pt x="-853" y="138015"/>
                      <a:pt x="-1734" y="126571"/>
                      <a:pt x="3548" y="118649"/>
                    </a:cubicBezTo>
                    <a:lnTo>
                      <a:pt x="72209" y="10376"/>
                    </a:lnTo>
                    <a:cubicBezTo>
                      <a:pt x="75730" y="5535"/>
                      <a:pt x="80791" y="2234"/>
                      <a:pt x="86293" y="803"/>
                    </a:cubicBezTo>
                    <a:close/>
                  </a:path>
                </a:pathLst>
              </a:custGeom>
              <a:solidFill>
                <a:schemeClr val="accent4"/>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Shape 68">
                <a:extLst>
                  <a:ext uri="{FF2B5EF4-FFF2-40B4-BE49-F238E27FC236}">
                    <a16:creationId xmlns:a16="http://schemas.microsoft.com/office/drawing/2014/main" id="{5589D14F-212F-40DD-8CCC-FDDCF6BDB42A}"/>
                  </a:ext>
                </a:extLst>
              </p:cNvPr>
              <p:cNvSpPr/>
              <p:nvPr/>
            </p:nvSpPr>
            <p:spPr>
              <a:xfrm>
                <a:off x="4788523" y="2157528"/>
                <a:ext cx="67291" cy="77780"/>
              </a:xfrm>
              <a:custGeom>
                <a:avLst/>
                <a:gdLst>
                  <a:gd name="connsiteX0" fmla="*/ 45846 w 67291"/>
                  <a:gd name="connsiteY0" fmla="*/ 0 h 77780"/>
                  <a:gd name="connsiteX1" fmla="*/ 57290 w 67291"/>
                  <a:gd name="connsiteY1" fmla="*/ 3520 h 77780"/>
                  <a:gd name="connsiteX2" fmla="*/ 66973 w 67291"/>
                  <a:gd name="connsiteY2" fmla="*/ 16724 h 77780"/>
                  <a:gd name="connsiteX3" fmla="*/ 63452 w 67291"/>
                  <a:gd name="connsiteY3" fmla="*/ 31689 h 77780"/>
                  <a:gd name="connsiteX4" fmla="*/ 37044 w 67291"/>
                  <a:gd name="connsiteY4" fmla="*/ 70421 h 77780"/>
                  <a:gd name="connsiteX5" fmla="*/ 24720 w 67291"/>
                  <a:gd name="connsiteY5" fmla="*/ 77463 h 77780"/>
                  <a:gd name="connsiteX6" fmla="*/ 9756 w 67291"/>
                  <a:gd name="connsiteY6" fmla="*/ 73942 h 77780"/>
                  <a:gd name="connsiteX7" fmla="*/ 8876 w 67291"/>
                  <a:gd name="connsiteY7" fmla="*/ 73061 h 77780"/>
                  <a:gd name="connsiteX8" fmla="*/ 3594 w 67291"/>
                  <a:gd name="connsiteY8" fmla="*/ 44893 h 77780"/>
                  <a:gd name="connsiteX9" fmla="*/ 29122 w 67291"/>
                  <a:gd name="connsiteY9" fmla="*/ 8802 h 77780"/>
                  <a:gd name="connsiteX10" fmla="*/ 45846 w 67291"/>
                  <a:gd name="connsiteY10" fmla="*/ 0 h 7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291" h="77780">
                    <a:moveTo>
                      <a:pt x="45846" y="0"/>
                    </a:moveTo>
                    <a:cubicBezTo>
                      <a:pt x="50248" y="0"/>
                      <a:pt x="53769" y="1760"/>
                      <a:pt x="57290" y="3520"/>
                    </a:cubicBezTo>
                    <a:cubicBezTo>
                      <a:pt x="62571" y="6161"/>
                      <a:pt x="66093" y="11443"/>
                      <a:pt x="66973" y="16724"/>
                    </a:cubicBezTo>
                    <a:cubicBezTo>
                      <a:pt x="67853" y="22006"/>
                      <a:pt x="66973" y="26408"/>
                      <a:pt x="63452" y="31689"/>
                    </a:cubicBezTo>
                    <a:lnTo>
                      <a:pt x="37044" y="70421"/>
                    </a:lnTo>
                    <a:cubicBezTo>
                      <a:pt x="33523" y="73942"/>
                      <a:pt x="29122" y="76583"/>
                      <a:pt x="24720" y="77463"/>
                    </a:cubicBezTo>
                    <a:cubicBezTo>
                      <a:pt x="19439" y="78343"/>
                      <a:pt x="14157" y="77463"/>
                      <a:pt x="9756" y="73942"/>
                    </a:cubicBezTo>
                    <a:lnTo>
                      <a:pt x="8876" y="73061"/>
                    </a:lnTo>
                    <a:cubicBezTo>
                      <a:pt x="-808" y="66900"/>
                      <a:pt x="-2568" y="53696"/>
                      <a:pt x="3594" y="44893"/>
                    </a:cubicBezTo>
                    <a:lnTo>
                      <a:pt x="29122" y="8802"/>
                    </a:lnTo>
                    <a:cubicBezTo>
                      <a:pt x="33523" y="2640"/>
                      <a:pt x="39685" y="0"/>
                      <a:pt x="45846"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F3C496E2-46BE-4075-B755-4C0CE0F796AD}"/>
                  </a:ext>
                </a:extLst>
              </p:cNvPr>
              <p:cNvSpPr/>
              <p:nvPr/>
            </p:nvSpPr>
            <p:spPr>
              <a:xfrm>
                <a:off x="4832536" y="2158408"/>
                <a:ext cx="94579" cy="119153"/>
              </a:xfrm>
              <a:custGeom>
                <a:avLst/>
                <a:gdLst>
                  <a:gd name="connsiteX0" fmla="*/ 74015 w 94579"/>
                  <a:gd name="connsiteY0" fmla="*/ 0 h 119153"/>
                  <a:gd name="connsiteX1" fmla="*/ 85458 w 94579"/>
                  <a:gd name="connsiteY1" fmla="*/ 3521 h 119153"/>
                  <a:gd name="connsiteX2" fmla="*/ 94261 w 94579"/>
                  <a:gd name="connsiteY2" fmla="*/ 16725 h 119153"/>
                  <a:gd name="connsiteX3" fmla="*/ 90740 w 94579"/>
                  <a:gd name="connsiteY3" fmla="*/ 32570 h 119153"/>
                  <a:gd name="connsiteX4" fmla="*/ 83698 w 94579"/>
                  <a:gd name="connsiteY4" fmla="*/ 43133 h 119153"/>
                  <a:gd name="connsiteX5" fmla="*/ 43205 w 94579"/>
                  <a:gd name="connsiteY5" fmla="*/ 101231 h 119153"/>
                  <a:gd name="connsiteX6" fmla="*/ 41445 w 94579"/>
                  <a:gd name="connsiteY6" fmla="*/ 104751 h 119153"/>
                  <a:gd name="connsiteX7" fmla="*/ 37924 w 94579"/>
                  <a:gd name="connsiteY7" fmla="*/ 110033 h 119153"/>
                  <a:gd name="connsiteX8" fmla="*/ 24720 w 94579"/>
                  <a:gd name="connsiteY8" fmla="*/ 118836 h 119153"/>
                  <a:gd name="connsiteX9" fmla="*/ 8876 w 94579"/>
                  <a:gd name="connsiteY9" fmla="*/ 115315 h 119153"/>
                  <a:gd name="connsiteX10" fmla="*/ 3594 w 94579"/>
                  <a:gd name="connsiteY10" fmla="*/ 86266 h 119153"/>
                  <a:gd name="connsiteX11" fmla="*/ 8876 w 94579"/>
                  <a:gd name="connsiteY11" fmla="*/ 78344 h 119153"/>
                  <a:gd name="connsiteX12" fmla="*/ 9756 w 94579"/>
                  <a:gd name="connsiteY12" fmla="*/ 76583 h 119153"/>
                  <a:gd name="connsiteX13" fmla="*/ 34403 w 94579"/>
                  <a:gd name="connsiteY13" fmla="*/ 40492 h 119153"/>
                  <a:gd name="connsiteX14" fmla="*/ 35283 w 94579"/>
                  <a:gd name="connsiteY14" fmla="*/ 39612 h 119153"/>
                  <a:gd name="connsiteX15" fmla="*/ 56409 w 94579"/>
                  <a:gd name="connsiteY15" fmla="*/ 8803 h 119153"/>
                  <a:gd name="connsiteX16" fmla="*/ 74015 w 94579"/>
                  <a:gd name="connsiteY16" fmla="*/ 0 h 11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579" h="119153">
                    <a:moveTo>
                      <a:pt x="74015" y="0"/>
                    </a:moveTo>
                    <a:cubicBezTo>
                      <a:pt x="78416" y="0"/>
                      <a:pt x="81938" y="881"/>
                      <a:pt x="85458" y="3521"/>
                    </a:cubicBezTo>
                    <a:cubicBezTo>
                      <a:pt x="89860" y="6162"/>
                      <a:pt x="93381" y="11444"/>
                      <a:pt x="94261" y="16725"/>
                    </a:cubicBezTo>
                    <a:cubicBezTo>
                      <a:pt x="95141" y="22007"/>
                      <a:pt x="94261" y="28169"/>
                      <a:pt x="90740" y="32570"/>
                    </a:cubicBezTo>
                    <a:lnTo>
                      <a:pt x="83698" y="43133"/>
                    </a:lnTo>
                    <a:lnTo>
                      <a:pt x="43205" y="101231"/>
                    </a:lnTo>
                    <a:cubicBezTo>
                      <a:pt x="42326" y="102111"/>
                      <a:pt x="42326" y="103872"/>
                      <a:pt x="41445" y="104751"/>
                    </a:cubicBezTo>
                    <a:lnTo>
                      <a:pt x="37924" y="110033"/>
                    </a:lnTo>
                    <a:cubicBezTo>
                      <a:pt x="35283" y="114435"/>
                      <a:pt x="30002" y="117955"/>
                      <a:pt x="24720" y="118836"/>
                    </a:cubicBezTo>
                    <a:cubicBezTo>
                      <a:pt x="19439" y="119716"/>
                      <a:pt x="13277" y="118836"/>
                      <a:pt x="8876" y="115315"/>
                    </a:cubicBezTo>
                    <a:cubicBezTo>
                      <a:pt x="-808" y="108273"/>
                      <a:pt x="-2568" y="95949"/>
                      <a:pt x="3594" y="86266"/>
                    </a:cubicBezTo>
                    <a:lnTo>
                      <a:pt x="8876" y="78344"/>
                    </a:lnTo>
                    <a:cubicBezTo>
                      <a:pt x="8876" y="77464"/>
                      <a:pt x="9756" y="77464"/>
                      <a:pt x="9756" y="76583"/>
                    </a:cubicBezTo>
                    <a:cubicBezTo>
                      <a:pt x="17678" y="65140"/>
                      <a:pt x="26481" y="51936"/>
                      <a:pt x="34403" y="40492"/>
                    </a:cubicBezTo>
                    <a:cubicBezTo>
                      <a:pt x="35283" y="40492"/>
                      <a:pt x="35283" y="39612"/>
                      <a:pt x="35283" y="39612"/>
                    </a:cubicBezTo>
                    <a:lnTo>
                      <a:pt x="56409" y="8803"/>
                    </a:lnTo>
                    <a:cubicBezTo>
                      <a:pt x="60811" y="3521"/>
                      <a:pt x="66973" y="0"/>
                      <a:pt x="74015"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EE83364E-E4DB-4168-BBD8-5BDD6153A4ED}"/>
                  </a:ext>
                </a:extLst>
              </p:cNvPr>
              <p:cNvSpPr/>
              <p:nvPr/>
            </p:nvSpPr>
            <p:spPr>
              <a:xfrm>
                <a:off x="4886226" y="2203302"/>
                <a:ext cx="82071" cy="98658"/>
              </a:xfrm>
              <a:custGeom>
                <a:avLst/>
                <a:gdLst>
                  <a:gd name="connsiteX0" fmla="*/ 58177 w 82071"/>
                  <a:gd name="connsiteY0" fmla="*/ 0 h 98658"/>
                  <a:gd name="connsiteX1" fmla="*/ 60818 w 82071"/>
                  <a:gd name="connsiteY1" fmla="*/ 0 h 98658"/>
                  <a:gd name="connsiteX2" fmla="*/ 74021 w 82071"/>
                  <a:gd name="connsiteY2" fmla="*/ 4401 h 98658"/>
                  <a:gd name="connsiteX3" fmla="*/ 78423 w 82071"/>
                  <a:gd name="connsiteY3" fmla="*/ 32569 h 98658"/>
                  <a:gd name="connsiteX4" fmla="*/ 66099 w 82071"/>
                  <a:gd name="connsiteY4" fmla="*/ 50175 h 98658"/>
                  <a:gd name="connsiteX5" fmla="*/ 46733 w 82071"/>
                  <a:gd name="connsiteY5" fmla="*/ 78343 h 98658"/>
                  <a:gd name="connsiteX6" fmla="*/ 44973 w 82071"/>
                  <a:gd name="connsiteY6" fmla="*/ 80984 h 98658"/>
                  <a:gd name="connsiteX7" fmla="*/ 38811 w 82071"/>
                  <a:gd name="connsiteY7" fmla="*/ 89787 h 98658"/>
                  <a:gd name="connsiteX8" fmla="*/ 11522 w 82071"/>
                  <a:gd name="connsiteY8" fmla="*/ 95949 h 98658"/>
                  <a:gd name="connsiteX9" fmla="*/ 959 w 82071"/>
                  <a:gd name="connsiteY9" fmla="*/ 82745 h 98658"/>
                  <a:gd name="connsiteX10" fmla="*/ 1840 w 82071"/>
                  <a:gd name="connsiteY10" fmla="*/ 69541 h 98658"/>
                  <a:gd name="connsiteX11" fmla="*/ 44092 w 82071"/>
                  <a:gd name="connsiteY11" fmla="*/ 7922 h 98658"/>
                  <a:gd name="connsiteX12" fmla="*/ 58177 w 82071"/>
                  <a:gd name="connsiteY12" fmla="*/ 0 h 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71" h="98658">
                    <a:moveTo>
                      <a:pt x="58177" y="0"/>
                    </a:moveTo>
                    <a:cubicBezTo>
                      <a:pt x="59057" y="0"/>
                      <a:pt x="59937" y="0"/>
                      <a:pt x="60818" y="0"/>
                    </a:cubicBezTo>
                    <a:cubicBezTo>
                      <a:pt x="66099" y="0"/>
                      <a:pt x="70501" y="1760"/>
                      <a:pt x="74021" y="4401"/>
                    </a:cubicBezTo>
                    <a:cubicBezTo>
                      <a:pt x="82824" y="11443"/>
                      <a:pt x="84585" y="23767"/>
                      <a:pt x="78423" y="32569"/>
                    </a:cubicBezTo>
                    <a:lnTo>
                      <a:pt x="66099" y="50175"/>
                    </a:lnTo>
                    <a:lnTo>
                      <a:pt x="46733" y="78343"/>
                    </a:lnTo>
                    <a:cubicBezTo>
                      <a:pt x="45853" y="79223"/>
                      <a:pt x="45853" y="80104"/>
                      <a:pt x="44973" y="80984"/>
                    </a:cubicBezTo>
                    <a:lnTo>
                      <a:pt x="38811" y="89787"/>
                    </a:lnTo>
                    <a:cubicBezTo>
                      <a:pt x="32649" y="98589"/>
                      <a:pt x="21206" y="101230"/>
                      <a:pt x="11522" y="95949"/>
                    </a:cubicBezTo>
                    <a:cubicBezTo>
                      <a:pt x="6241" y="93308"/>
                      <a:pt x="2720" y="88906"/>
                      <a:pt x="959" y="82745"/>
                    </a:cubicBezTo>
                    <a:cubicBezTo>
                      <a:pt x="-801" y="78343"/>
                      <a:pt x="79" y="73942"/>
                      <a:pt x="1840" y="69541"/>
                    </a:cubicBezTo>
                    <a:lnTo>
                      <a:pt x="44092" y="7922"/>
                    </a:lnTo>
                    <a:cubicBezTo>
                      <a:pt x="47614" y="3520"/>
                      <a:pt x="52895" y="880"/>
                      <a:pt x="58177"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Shape 71">
                <a:extLst>
                  <a:ext uri="{FF2B5EF4-FFF2-40B4-BE49-F238E27FC236}">
                    <a16:creationId xmlns:a16="http://schemas.microsoft.com/office/drawing/2014/main" id="{20429AA6-880F-45FA-BA36-96BB4AF86818}"/>
                  </a:ext>
                </a:extLst>
              </p:cNvPr>
              <p:cNvSpPr/>
              <p:nvPr/>
            </p:nvSpPr>
            <p:spPr>
              <a:xfrm>
                <a:off x="4942945" y="2257878"/>
                <a:ext cx="53641" cy="61023"/>
              </a:xfrm>
              <a:custGeom>
                <a:avLst/>
                <a:gdLst>
                  <a:gd name="connsiteX0" fmla="*/ 34028 w 53641"/>
                  <a:gd name="connsiteY0" fmla="*/ 0 h 61023"/>
                  <a:gd name="connsiteX1" fmla="*/ 36669 w 53641"/>
                  <a:gd name="connsiteY1" fmla="*/ 0 h 61023"/>
                  <a:gd name="connsiteX2" fmla="*/ 47232 w 53641"/>
                  <a:gd name="connsiteY2" fmla="*/ 3520 h 61023"/>
                  <a:gd name="connsiteX3" fmla="*/ 49873 w 53641"/>
                  <a:gd name="connsiteY3" fmla="*/ 25527 h 61023"/>
                  <a:gd name="connsiteX4" fmla="*/ 30507 w 53641"/>
                  <a:gd name="connsiteY4" fmla="*/ 53696 h 61023"/>
                  <a:gd name="connsiteX5" fmla="*/ 10261 w 53641"/>
                  <a:gd name="connsiteY5" fmla="*/ 59858 h 61023"/>
                  <a:gd name="connsiteX6" fmla="*/ 578 w 53641"/>
                  <a:gd name="connsiteY6" fmla="*/ 49295 h 61023"/>
                  <a:gd name="connsiteX7" fmla="*/ 1458 w 53641"/>
                  <a:gd name="connsiteY7" fmla="*/ 37851 h 61023"/>
                  <a:gd name="connsiteX8" fmla="*/ 23465 w 53641"/>
                  <a:gd name="connsiteY8" fmla="*/ 6161 h 61023"/>
                  <a:gd name="connsiteX9" fmla="*/ 34028 w 53641"/>
                  <a:gd name="connsiteY9" fmla="*/ 0 h 6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41" h="61023">
                    <a:moveTo>
                      <a:pt x="34028" y="0"/>
                    </a:moveTo>
                    <a:cubicBezTo>
                      <a:pt x="34908" y="0"/>
                      <a:pt x="35789" y="0"/>
                      <a:pt x="36669" y="0"/>
                    </a:cubicBezTo>
                    <a:cubicBezTo>
                      <a:pt x="40190" y="0"/>
                      <a:pt x="43711" y="880"/>
                      <a:pt x="47232" y="3520"/>
                    </a:cubicBezTo>
                    <a:cubicBezTo>
                      <a:pt x="54274" y="8802"/>
                      <a:pt x="56035" y="19366"/>
                      <a:pt x="49873" y="25527"/>
                    </a:cubicBezTo>
                    <a:lnTo>
                      <a:pt x="30507" y="53696"/>
                    </a:lnTo>
                    <a:cubicBezTo>
                      <a:pt x="26106" y="60738"/>
                      <a:pt x="17303" y="62499"/>
                      <a:pt x="10261" y="59858"/>
                    </a:cubicBezTo>
                    <a:cubicBezTo>
                      <a:pt x="5860" y="58097"/>
                      <a:pt x="2338" y="54576"/>
                      <a:pt x="578" y="49295"/>
                    </a:cubicBezTo>
                    <a:cubicBezTo>
                      <a:pt x="-302" y="45774"/>
                      <a:pt x="-302" y="41372"/>
                      <a:pt x="1458" y="37851"/>
                    </a:cubicBezTo>
                    <a:lnTo>
                      <a:pt x="23465" y="6161"/>
                    </a:lnTo>
                    <a:cubicBezTo>
                      <a:pt x="26106" y="2640"/>
                      <a:pt x="29627" y="880"/>
                      <a:pt x="34028" y="0"/>
                    </a:cubicBezTo>
                    <a:close/>
                  </a:path>
                </a:pathLst>
              </a:custGeom>
              <a:solidFill>
                <a:schemeClr val="bg1">
                  <a:lumMod val="75000"/>
                </a:schemeClr>
              </a:solidFill>
              <a:ln w="18602"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21"/>
          </p:nvPr>
        </p:nvSpPr>
        <p:spPr/>
        <p:txBody>
          <a:bodyPr/>
          <a:lstStyle/>
          <a:p>
            <a:pPr lvl="1"/>
            <a:r>
              <a:rPr lang="en-US" dirty="0"/>
              <a:t>Power Virtual Agents in Microsoft Teams</a:t>
            </a:r>
          </a:p>
        </p:txBody>
      </p:sp>
    </p:spTree>
    <p:extLst>
      <p:ext uri="{BB962C8B-B14F-4D97-AF65-F5344CB8AC3E}">
        <p14:creationId xmlns:p14="http://schemas.microsoft.com/office/powerpoint/2010/main" val="12393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0CF5F-0AF4-4063-8D0B-A9934A2F340A}"/>
              </a:ext>
            </a:extLst>
          </p:cNvPr>
          <p:cNvSpPr>
            <a:spLocks noGrp="1"/>
          </p:cNvSpPr>
          <p:nvPr>
            <p:ph type="title"/>
          </p:nvPr>
        </p:nvSpPr>
        <p:spPr/>
        <p:txBody>
          <a:bodyPr/>
          <a:lstStyle/>
          <a:p>
            <a:r>
              <a:rPr lang="en-GB" dirty="0"/>
              <a:t>Topics</a:t>
            </a:r>
          </a:p>
        </p:txBody>
      </p:sp>
      <p:sp>
        <p:nvSpPr>
          <p:cNvPr id="20" name="Text Placeholder 19">
            <a:extLst>
              <a:ext uri="{FF2B5EF4-FFF2-40B4-BE49-F238E27FC236}">
                <a16:creationId xmlns:a16="http://schemas.microsoft.com/office/drawing/2014/main" id="{50A25286-F358-4D6B-A7C5-726BB25D3620}"/>
              </a:ext>
            </a:extLst>
          </p:cNvPr>
          <p:cNvSpPr>
            <a:spLocks noGrp="1"/>
          </p:cNvSpPr>
          <p:nvPr>
            <p:ph type="body" sz="quarter" idx="47"/>
          </p:nvPr>
        </p:nvSpPr>
        <p:spPr/>
        <p:txBody>
          <a:bodyPr/>
          <a:lstStyle/>
          <a:p>
            <a:r>
              <a:rPr lang="en-GB" dirty="0"/>
              <a:t>Conversation paths</a:t>
            </a:r>
          </a:p>
        </p:txBody>
      </p:sp>
      <p:sp>
        <p:nvSpPr>
          <p:cNvPr id="5" name="Text Placeholder 4">
            <a:extLst>
              <a:ext uri="{FF2B5EF4-FFF2-40B4-BE49-F238E27FC236}">
                <a16:creationId xmlns:a16="http://schemas.microsoft.com/office/drawing/2014/main" id="{0BAA3392-597F-414F-B0CA-BE94CA4CE5B4}"/>
              </a:ext>
            </a:extLst>
          </p:cNvPr>
          <p:cNvSpPr>
            <a:spLocks noGrp="1"/>
          </p:cNvSpPr>
          <p:nvPr>
            <p:ph type="body" sz="quarter" idx="42"/>
          </p:nvPr>
        </p:nvSpPr>
        <p:spPr/>
        <p:txBody>
          <a:bodyPr/>
          <a:lstStyle/>
          <a:p>
            <a:r>
              <a:rPr lang="en-GB" dirty="0"/>
              <a:t>Conversations</a:t>
            </a:r>
          </a:p>
        </p:txBody>
      </p:sp>
      <p:sp>
        <p:nvSpPr>
          <p:cNvPr id="17" name="Text Placeholder 16">
            <a:extLst>
              <a:ext uri="{FF2B5EF4-FFF2-40B4-BE49-F238E27FC236}">
                <a16:creationId xmlns:a16="http://schemas.microsoft.com/office/drawing/2014/main" id="{0A6C7EE0-152B-4BF9-9FE7-20FEB311363D}"/>
              </a:ext>
            </a:extLst>
          </p:cNvPr>
          <p:cNvSpPr>
            <a:spLocks noGrp="1"/>
          </p:cNvSpPr>
          <p:nvPr>
            <p:ph type="body" sz="quarter" idx="44"/>
          </p:nvPr>
        </p:nvSpPr>
        <p:spPr/>
        <p:txBody>
          <a:bodyPr/>
          <a:lstStyle/>
          <a:p>
            <a:r>
              <a:rPr lang="en-GB" dirty="0"/>
              <a:t>Trigger phrases</a:t>
            </a:r>
          </a:p>
        </p:txBody>
      </p:sp>
      <p:sp>
        <p:nvSpPr>
          <p:cNvPr id="18" name="Text Placeholder 17">
            <a:extLst>
              <a:ext uri="{FF2B5EF4-FFF2-40B4-BE49-F238E27FC236}">
                <a16:creationId xmlns:a16="http://schemas.microsoft.com/office/drawing/2014/main" id="{46E938B8-7F6E-436D-B30C-9ADB6E3AE025}"/>
              </a:ext>
            </a:extLst>
          </p:cNvPr>
          <p:cNvSpPr>
            <a:spLocks noGrp="1"/>
          </p:cNvSpPr>
          <p:nvPr>
            <p:ph type="body" sz="quarter" idx="45"/>
          </p:nvPr>
        </p:nvSpPr>
        <p:spPr/>
        <p:txBody>
          <a:bodyPr/>
          <a:lstStyle/>
          <a:p>
            <a:r>
              <a:rPr lang="en-GB" dirty="0"/>
              <a:t>Conversation nodes</a:t>
            </a:r>
          </a:p>
        </p:txBody>
      </p:sp>
      <p:sp>
        <p:nvSpPr>
          <p:cNvPr id="19" name="Text Placeholder 18">
            <a:extLst>
              <a:ext uri="{FF2B5EF4-FFF2-40B4-BE49-F238E27FC236}">
                <a16:creationId xmlns:a16="http://schemas.microsoft.com/office/drawing/2014/main" id="{42C38079-ACE0-46EE-ADBB-7BA8AE6879E2}"/>
              </a:ext>
            </a:extLst>
          </p:cNvPr>
          <p:cNvSpPr>
            <a:spLocks noGrp="1"/>
          </p:cNvSpPr>
          <p:nvPr>
            <p:ph type="body" sz="quarter" idx="46"/>
          </p:nvPr>
        </p:nvSpPr>
        <p:spPr/>
        <p:txBody>
          <a:bodyPr/>
          <a:lstStyle/>
          <a:p>
            <a:r>
              <a:rPr lang="en-GB" dirty="0"/>
              <a:t>Uses natural language understanding (NLU) model</a:t>
            </a:r>
          </a:p>
        </p:txBody>
      </p:sp>
      <p:pic>
        <p:nvPicPr>
          <p:cNvPr id="12" name="Picture Placeholder 11" descr="Graphical user interface, text, application, email&#10;&#10;Description automatically generated">
            <a:extLst>
              <a:ext uri="{FF2B5EF4-FFF2-40B4-BE49-F238E27FC236}">
                <a16:creationId xmlns:a16="http://schemas.microsoft.com/office/drawing/2014/main" id="{0A72A71C-8A80-44D6-A973-50EAD323195E}"/>
              </a:ext>
            </a:extLst>
          </p:cNvPr>
          <p:cNvPicPr>
            <a:picLocks noGrp="1" noChangeAspect="1"/>
          </p:cNvPicPr>
          <p:nvPr>
            <p:ph type="pic" sz="quarter" idx="15"/>
          </p:nvPr>
        </p:nvPicPr>
        <p:blipFill rotWithShape="1">
          <a:blip r:embed="rId3"/>
          <a:srcRect t="223" b="223"/>
          <a:stretch/>
        </p:blipFill>
        <p:spPr/>
      </p:pic>
    </p:spTree>
    <p:extLst>
      <p:ext uri="{BB962C8B-B14F-4D97-AF65-F5344CB8AC3E}">
        <p14:creationId xmlns:p14="http://schemas.microsoft.com/office/powerpoint/2010/main" val="23431937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CEAB-51E6-46ED-8E02-1397B024CE15}"/>
              </a:ext>
            </a:extLst>
          </p:cNvPr>
          <p:cNvSpPr>
            <a:spLocks noGrp="1"/>
          </p:cNvSpPr>
          <p:nvPr>
            <p:ph type="title"/>
          </p:nvPr>
        </p:nvSpPr>
        <p:spPr/>
        <p:txBody>
          <a:bodyPr/>
          <a:lstStyle/>
          <a:p>
            <a:r>
              <a:rPr lang="en-GB" dirty="0"/>
              <a:t>Entities</a:t>
            </a:r>
          </a:p>
        </p:txBody>
      </p:sp>
      <p:sp>
        <p:nvSpPr>
          <p:cNvPr id="18" name="Text Placeholder 17">
            <a:extLst>
              <a:ext uri="{FF2B5EF4-FFF2-40B4-BE49-F238E27FC236}">
                <a16:creationId xmlns:a16="http://schemas.microsoft.com/office/drawing/2014/main" id="{7A22BD4C-1996-47AC-9B1B-66D71EF5E6AF}"/>
              </a:ext>
            </a:extLst>
          </p:cNvPr>
          <p:cNvSpPr>
            <a:spLocks noGrp="1"/>
          </p:cNvSpPr>
          <p:nvPr>
            <p:ph type="body" sz="quarter" idx="47"/>
          </p:nvPr>
        </p:nvSpPr>
        <p:spPr/>
        <p:txBody>
          <a:bodyPr/>
          <a:lstStyle/>
          <a:p>
            <a:r>
              <a:rPr lang="en-GB" dirty="0"/>
              <a:t>Extract information</a:t>
            </a:r>
          </a:p>
        </p:txBody>
      </p:sp>
      <p:sp>
        <p:nvSpPr>
          <p:cNvPr id="16" name="Text Placeholder 15">
            <a:extLst>
              <a:ext uri="{FF2B5EF4-FFF2-40B4-BE49-F238E27FC236}">
                <a16:creationId xmlns:a16="http://schemas.microsoft.com/office/drawing/2014/main" id="{BDAA14AE-8002-41DF-BE1E-A81E7A508EA4}"/>
              </a:ext>
            </a:extLst>
          </p:cNvPr>
          <p:cNvSpPr>
            <a:spLocks noGrp="1"/>
          </p:cNvSpPr>
          <p:nvPr>
            <p:ph type="body" sz="quarter" idx="42"/>
          </p:nvPr>
        </p:nvSpPr>
        <p:spPr/>
        <p:txBody>
          <a:bodyPr/>
          <a:lstStyle/>
          <a:p>
            <a:r>
              <a:rPr lang="en-GB" dirty="0"/>
              <a:t>Help identify what the user is asking about</a:t>
            </a:r>
          </a:p>
        </p:txBody>
      </p:sp>
      <p:sp>
        <p:nvSpPr>
          <p:cNvPr id="5" name="Text Placeholder 4">
            <a:extLst>
              <a:ext uri="{FF2B5EF4-FFF2-40B4-BE49-F238E27FC236}">
                <a16:creationId xmlns:a16="http://schemas.microsoft.com/office/drawing/2014/main" id="{2012736E-83B4-40F0-9230-FE7BC306094B}"/>
              </a:ext>
            </a:extLst>
          </p:cNvPr>
          <p:cNvSpPr>
            <a:spLocks noGrp="1"/>
          </p:cNvSpPr>
          <p:nvPr>
            <p:ph type="body" sz="quarter" idx="44"/>
          </p:nvPr>
        </p:nvSpPr>
        <p:spPr/>
        <p:txBody>
          <a:bodyPr/>
          <a:lstStyle/>
          <a:p>
            <a:r>
              <a:rPr lang="en-GB" dirty="0"/>
              <a:t>Control conversation path</a:t>
            </a:r>
          </a:p>
        </p:txBody>
      </p:sp>
      <p:sp>
        <p:nvSpPr>
          <p:cNvPr id="6" name="Text Placeholder 5">
            <a:extLst>
              <a:ext uri="{FF2B5EF4-FFF2-40B4-BE49-F238E27FC236}">
                <a16:creationId xmlns:a16="http://schemas.microsoft.com/office/drawing/2014/main" id="{917784A2-6DF2-414F-AA8F-442B9334D539}"/>
              </a:ext>
            </a:extLst>
          </p:cNvPr>
          <p:cNvSpPr>
            <a:spLocks noGrp="1"/>
          </p:cNvSpPr>
          <p:nvPr>
            <p:ph type="body" sz="quarter" idx="45"/>
          </p:nvPr>
        </p:nvSpPr>
        <p:spPr/>
        <p:txBody>
          <a:bodyPr/>
          <a:lstStyle/>
          <a:p>
            <a:r>
              <a:rPr lang="en-GB" dirty="0"/>
              <a:t>Pre-built entities</a:t>
            </a:r>
          </a:p>
        </p:txBody>
      </p:sp>
      <p:sp>
        <p:nvSpPr>
          <p:cNvPr id="17" name="Text Placeholder 16">
            <a:extLst>
              <a:ext uri="{FF2B5EF4-FFF2-40B4-BE49-F238E27FC236}">
                <a16:creationId xmlns:a16="http://schemas.microsoft.com/office/drawing/2014/main" id="{3D349B8F-3B6F-4D7E-A404-DF4FA59C6EC9}"/>
              </a:ext>
            </a:extLst>
          </p:cNvPr>
          <p:cNvSpPr>
            <a:spLocks noGrp="1"/>
          </p:cNvSpPr>
          <p:nvPr>
            <p:ph type="body" sz="quarter" idx="46"/>
          </p:nvPr>
        </p:nvSpPr>
        <p:spPr/>
        <p:txBody>
          <a:bodyPr/>
          <a:lstStyle/>
          <a:p>
            <a:r>
              <a:rPr lang="en-GB" dirty="0"/>
              <a:t>Custom entities</a:t>
            </a:r>
          </a:p>
        </p:txBody>
      </p:sp>
      <p:pic>
        <p:nvPicPr>
          <p:cNvPr id="10" name="Picture Placeholder 9" descr="Graphical user interface, application&#10;&#10;Description automatically generated">
            <a:extLst>
              <a:ext uri="{FF2B5EF4-FFF2-40B4-BE49-F238E27FC236}">
                <a16:creationId xmlns:a16="http://schemas.microsoft.com/office/drawing/2014/main" id="{E92578B3-23AC-4D5D-8424-48852F779111}"/>
              </a:ext>
            </a:extLst>
          </p:cNvPr>
          <p:cNvPicPr>
            <a:picLocks noGrp="1" noChangeAspect="1"/>
          </p:cNvPicPr>
          <p:nvPr>
            <p:ph type="pic" sz="quarter" idx="15"/>
          </p:nvPr>
        </p:nvPicPr>
        <p:blipFill rotWithShape="1">
          <a:blip r:embed="rId3"/>
          <a:srcRect l="7752" r="7752"/>
          <a:stretch/>
        </p:blipFill>
        <p:spPr/>
      </p:pic>
    </p:spTree>
    <p:extLst>
      <p:ext uri="{BB962C8B-B14F-4D97-AF65-F5344CB8AC3E}">
        <p14:creationId xmlns:p14="http://schemas.microsoft.com/office/powerpoint/2010/main" val="27899122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EF78-42FE-4B53-8AD2-0505ED376BE8}"/>
              </a:ext>
            </a:extLst>
          </p:cNvPr>
          <p:cNvSpPr>
            <a:spLocks noGrp="1"/>
          </p:cNvSpPr>
          <p:nvPr>
            <p:ph type="title"/>
          </p:nvPr>
        </p:nvSpPr>
        <p:spPr/>
        <p:txBody>
          <a:bodyPr/>
          <a:lstStyle/>
          <a:p>
            <a:r>
              <a:rPr lang="en-GB" dirty="0"/>
              <a:t>Channels</a:t>
            </a:r>
          </a:p>
        </p:txBody>
      </p:sp>
      <p:sp>
        <p:nvSpPr>
          <p:cNvPr id="3" name="Text Placeholder 2">
            <a:extLst>
              <a:ext uri="{FF2B5EF4-FFF2-40B4-BE49-F238E27FC236}">
                <a16:creationId xmlns:a16="http://schemas.microsoft.com/office/drawing/2014/main" id="{59FF6943-98B3-49B6-A0BF-6CD1C546AA2C}"/>
              </a:ext>
            </a:extLst>
          </p:cNvPr>
          <p:cNvSpPr>
            <a:spLocks noGrp="1"/>
          </p:cNvSpPr>
          <p:nvPr>
            <p:ph type="body" sz="quarter" idx="47"/>
          </p:nvPr>
        </p:nvSpPr>
        <p:spPr/>
        <p:txBody>
          <a:bodyPr/>
          <a:lstStyle/>
          <a:p>
            <a:r>
              <a:rPr lang="en-GB" dirty="0"/>
              <a:t>Distribute chatbots</a:t>
            </a:r>
          </a:p>
        </p:txBody>
      </p:sp>
      <p:sp>
        <p:nvSpPr>
          <p:cNvPr id="4" name="Text Placeholder 3">
            <a:extLst>
              <a:ext uri="{FF2B5EF4-FFF2-40B4-BE49-F238E27FC236}">
                <a16:creationId xmlns:a16="http://schemas.microsoft.com/office/drawing/2014/main" id="{657D60CC-55F0-4B63-89D3-33EC3EEF26C8}"/>
              </a:ext>
            </a:extLst>
          </p:cNvPr>
          <p:cNvSpPr>
            <a:spLocks noGrp="1"/>
          </p:cNvSpPr>
          <p:nvPr>
            <p:ph type="body" sz="quarter" idx="42"/>
          </p:nvPr>
        </p:nvSpPr>
        <p:spPr/>
        <p:txBody>
          <a:bodyPr/>
          <a:lstStyle/>
          <a:p>
            <a:r>
              <a:rPr lang="en-GB" dirty="0"/>
              <a:t>Provided by Azure Bot Framework</a:t>
            </a:r>
          </a:p>
        </p:txBody>
      </p:sp>
      <p:sp>
        <p:nvSpPr>
          <p:cNvPr id="5" name="Text Placeholder 4">
            <a:extLst>
              <a:ext uri="{FF2B5EF4-FFF2-40B4-BE49-F238E27FC236}">
                <a16:creationId xmlns:a16="http://schemas.microsoft.com/office/drawing/2014/main" id="{CF5A3296-59B8-42C2-AC80-3BEC6824DAB3}"/>
              </a:ext>
            </a:extLst>
          </p:cNvPr>
          <p:cNvSpPr>
            <a:spLocks noGrp="1"/>
          </p:cNvSpPr>
          <p:nvPr>
            <p:ph type="body" sz="quarter" idx="44"/>
          </p:nvPr>
        </p:nvSpPr>
        <p:spPr/>
        <p:txBody>
          <a:bodyPr/>
          <a:lstStyle/>
          <a:p>
            <a:r>
              <a:rPr lang="en-GB" dirty="0"/>
              <a:t>Automatically adjust format to the channel’s service</a:t>
            </a:r>
          </a:p>
        </p:txBody>
      </p:sp>
      <p:sp>
        <p:nvSpPr>
          <p:cNvPr id="6" name="Text Placeholder 5">
            <a:extLst>
              <a:ext uri="{FF2B5EF4-FFF2-40B4-BE49-F238E27FC236}">
                <a16:creationId xmlns:a16="http://schemas.microsoft.com/office/drawing/2014/main" id="{86180069-66CC-406D-9763-50F34CE2A5A9}"/>
              </a:ext>
            </a:extLst>
          </p:cNvPr>
          <p:cNvSpPr>
            <a:spLocks noGrp="1"/>
          </p:cNvSpPr>
          <p:nvPr>
            <p:ph type="body" sz="quarter" idx="45"/>
          </p:nvPr>
        </p:nvSpPr>
        <p:spPr/>
        <p:txBody>
          <a:bodyPr/>
          <a:lstStyle/>
          <a:p>
            <a:r>
              <a:rPr lang="en-GB" dirty="0"/>
              <a:t>Web only by default</a:t>
            </a:r>
          </a:p>
        </p:txBody>
      </p:sp>
      <p:pic>
        <p:nvPicPr>
          <p:cNvPr id="10" name="Picture Placeholder 9" descr="Graphical user interface, application&#10;&#10;Description automatically generated">
            <a:extLst>
              <a:ext uri="{FF2B5EF4-FFF2-40B4-BE49-F238E27FC236}">
                <a16:creationId xmlns:a16="http://schemas.microsoft.com/office/drawing/2014/main" id="{F9106B86-186C-4D6E-B89C-4263ACB52948}"/>
              </a:ext>
            </a:extLst>
          </p:cNvPr>
          <p:cNvPicPr>
            <a:picLocks noGrp="1" noChangeAspect="1"/>
          </p:cNvPicPr>
          <p:nvPr>
            <p:ph type="pic" sz="quarter" idx="15"/>
          </p:nvPr>
        </p:nvPicPr>
        <p:blipFill>
          <a:blip r:embed="rId3"/>
          <a:srcRect l="11934" r="11934"/>
          <a:stretch>
            <a:fillRect/>
          </a:stretch>
        </p:blipFill>
        <p:spPr/>
      </p:pic>
    </p:spTree>
    <p:extLst>
      <p:ext uri="{BB962C8B-B14F-4D97-AF65-F5344CB8AC3E}">
        <p14:creationId xmlns:p14="http://schemas.microsoft.com/office/powerpoint/2010/main" val="3518572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Best practice</a:t>
            </a:r>
          </a:p>
        </p:txBody>
      </p:sp>
      <p:pic>
        <p:nvPicPr>
          <p:cNvPr id="20" name="Picture Placeholder 19" descr="Hero Female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36340724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67892B1-0CA9-4311-B828-752BE065F281}"/>
              </a:ext>
            </a:extLst>
          </p:cNvPr>
          <p:cNvSpPr>
            <a:spLocks noGrp="1"/>
          </p:cNvSpPr>
          <p:nvPr>
            <p:ph type="title"/>
          </p:nvPr>
        </p:nvSpPr>
        <p:spPr/>
        <p:txBody>
          <a:bodyPr/>
          <a:lstStyle/>
          <a:p>
            <a:r>
              <a:rPr lang="en-GB" dirty="0"/>
              <a:t>Planning</a:t>
            </a:r>
          </a:p>
        </p:txBody>
      </p:sp>
      <p:sp>
        <p:nvSpPr>
          <p:cNvPr id="13" name="Text Placeholder 12">
            <a:extLst>
              <a:ext uri="{FF2B5EF4-FFF2-40B4-BE49-F238E27FC236}">
                <a16:creationId xmlns:a16="http://schemas.microsoft.com/office/drawing/2014/main" id="{48B52219-3ABB-4745-ACCB-F35A8212646A}"/>
              </a:ext>
            </a:extLst>
          </p:cNvPr>
          <p:cNvSpPr>
            <a:spLocks noGrp="1"/>
          </p:cNvSpPr>
          <p:nvPr>
            <p:ph type="body" sz="quarter" idx="10"/>
          </p:nvPr>
        </p:nvSpPr>
        <p:spPr/>
        <p:txBody>
          <a:bodyPr/>
          <a:lstStyle/>
          <a:p>
            <a:r>
              <a:rPr lang="en-GB" dirty="0"/>
              <a:t>Define the scope of the chatbot</a:t>
            </a:r>
          </a:p>
        </p:txBody>
      </p:sp>
      <p:sp>
        <p:nvSpPr>
          <p:cNvPr id="14" name="Text Placeholder 13">
            <a:extLst>
              <a:ext uri="{FF2B5EF4-FFF2-40B4-BE49-F238E27FC236}">
                <a16:creationId xmlns:a16="http://schemas.microsoft.com/office/drawing/2014/main" id="{1C85D76F-A536-49EB-9CA2-97B541D47EBC}"/>
              </a:ext>
            </a:extLst>
          </p:cNvPr>
          <p:cNvSpPr>
            <a:spLocks noGrp="1"/>
          </p:cNvSpPr>
          <p:nvPr>
            <p:ph type="body" sz="quarter" idx="11"/>
          </p:nvPr>
        </p:nvSpPr>
        <p:spPr/>
        <p:txBody>
          <a:bodyPr/>
          <a:lstStyle/>
          <a:p>
            <a:r>
              <a:rPr lang="en-GB" dirty="0"/>
              <a:t>Define the purpose of the chatbot</a:t>
            </a:r>
          </a:p>
        </p:txBody>
      </p:sp>
      <p:sp>
        <p:nvSpPr>
          <p:cNvPr id="15" name="Text Placeholder 14">
            <a:extLst>
              <a:ext uri="{FF2B5EF4-FFF2-40B4-BE49-F238E27FC236}">
                <a16:creationId xmlns:a16="http://schemas.microsoft.com/office/drawing/2014/main" id="{B716441F-E8E0-412B-BB10-EDA3B55E8765}"/>
              </a:ext>
            </a:extLst>
          </p:cNvPr>
          <p:cNvSpPr>
            <a:spLocks noGrp="1"/>
          </p:cNvSpPr>
          <p:nvPr>
            <p:ph type="body" sz="quarter" idx="12"/>
          </p:nvPr>
        </p:nvSpPr>
        <p:spPr/>
        <p:txBody>
          <a:bodyPr/>
          <a:lstStyle/>
          <a:p>
            <a:r>
              <a:rPr lang="en-GB" dirty="0"/>
              <a:t>Define the  channels for the bot</a:t>
            </a:r>
          </a:p>
        </p:txBody>
      </p:sp>
      <p:sp>
        <p:nvSpPr>
          <p:cNvPr id="16" name="Text Placeholder 15">
            <a:extLst>
              <a:ext uri="{FF2B5EF4-FFF2-40B4-BE49-F238E27FC236}">
                <a16:creationId xmlns:a16="http://schemas.microsoft.com/office/drawing/2014/main" id="{29DC48AB-B57C-4A09-9B33-E20ABF6AEC3C}"/>
              </a:ext>
            </a:extLst>
          </p:cNvPr>
          <p:cNvSpPr>
            <a:spLocks noGrp="1"/>
          </p:cNvSpPr>
          <p:nvPr>
            <p:ph type="body" sz="quarter" idx="13"/>
          </p:nvPr>
        </p:nvSpPr>
        <p:spPr/>
        <p:txBody>
          <a:bodyPr/>
          <a:lstStyle/>
          <a:p>
            <a:r>
              <a:rPr lang="en-GB" dirty="0"/>
              <a:t>Define key metrics and success criteria</a:t>
            </a:r>
          </a:p>
        </p:txBody>
      </p:sp>
      <p:sp>
        <p:nvSpPr>
          <p:cNvPr id="17" name="Text Placeholder 16">
            <a:extLst>
              <a:ext uri="{FF2B5EF4-FFF2-40B4-BE49-F238E27FC236}">
                <a16:creationId xmlns:a16="http://schemas.microsoft.com/office/drawing/2014/main" id="{7D2C0627-6F18-4D51-A8F4-4A02F2F4DA51}"/>
              </a:ext>
            </a:extLst>
          </p:cNvPr>
          <p:cNvSpPr>
            <a:spLocks noGrp="1"/>
          </p:cNvSpPr>
          <p:nvPr>
            <p:ph type="body" sz="quarter" idx="14"/>
          </p:nvPr>
        </p:nvSpPr>
        <p:spPr/>
        <p:txBody>
          <a:bodyPr/>
          <a:lstStyle/>
          <a:p>
            <a:r>
              <a:rPr lang="en-GB" dirty="0"/>
              <a:t>Verify topics and entities</a:t>
            </a:r>
          </a:p>
        </p:txBody>
      </p:sp>
    </p:spTree>
    <p:extLst>
      <p:ext uri="{BB962C8B-B14F-4D97-AF65-F5344CB8AC3E}">
        <p14:creationId xmlns:p14="http://schemas.microsoft.com/office/powerpoint/2010/main" val="1107843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Escalations</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Hand off conversations to live agents seamlessly and contextually</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Requires an engagement hub</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Solution architect determines when escalation should occur and how escalation will be handled</a:t>
            </a:r>
            <a:endParaRPr lang="en-US" dirty="0"/>
          </a:p>
        </p:txBody>
      </p:sp>
    </p:spTree>
    <p:extLst>
      <p:ext uri="{BB962C8B-B14F-4D97-AF65-F5344CB8AC3E}">
        <p14:creationId xmlns:p14="http://schemas.microsoft.com/office/powerpoint/2010/main" val="18881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Variables</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Save responses and reuse in conversation</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Pass to Power Automate flow</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Topic or Bot variables</a:t>
            </a:r>
            <a:endParaRPr lang="en-US" dirty="0"/>
          </a:p>
        </p:txBody>
      </p:sp>
    </p:spTree>
    <p:extLst>
      <p:ext uri="{BB962C8B-B14F-4D97-AF65-F5344CB8AC3E}">
        <p14:creationId xmlns:p14="http://schemas.microsoft.com/office/powerpoint/2010/main" val="335480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Authentication</a:t>
            </a:r>
            <a:endParaRPr lang="en-US" dirty="0"/>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Azure Active Directory</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OAuth2</a:t>
            </a:r>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Single sign-on</a:t>
            </a:r>
            <a:endParaRPr lang="en-US" dirty="0"/>
          </a:p>
        </p:txBody>
      </p:sp>
    </p:spTree>
    <p:extLst>
      <p:ext uri="{BB962C8B-B14F-4D97-AF65-F5344CB8AC3E}">
        <p14:creationId xmlns:p14="http://schemas.microsoft.com/office/powerpoint/2010/main" val="27907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Sessions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r>
              <a:rPr lang="en-US" dirty="0"/>
              <a:t>Monitor sessions against allowance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p:txBody>
          <a:bodyPr/>
          <a:lstStyle/>
          <a:p>
            <a:r>
              <a:rPr lang="en-US" dirty="0"/>
              <a:t>Capacity</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474101"/>
            <a:ext cx="5579310" cy="307777"/>
          </a:xfrm>
        </p:spPr>
        <p:txBody>
          <a:bodyPr/>
          <a:lstStyle/>
          <a:p>
            <a:r>
              <a:rPr lang="en-US" dirty="0"/>
              <a:t>License includes a number of billed sessions per tenant</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Rate limits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4" y="3929012"/>
            <a:ext cx="5579310" cy="523220"/>
          </a:xfrm>
        </p:spPr>
        <p:txBody>
          <a:bodyPr/>
          <a:lstStyle/>
          <a:p>
            <a:r>
              <a:rPr lang="en-GB" dirty="0"/>
              <a:t>Quotas are applied to chatbots to limit how often messages can be sent to the chatbot</a:t>
            </a:r>
            <a:endParaRPr lang="en-US" dirty="0"/>
          </a:p>
        </p:txBody>
      </p:sp>
      <p:pic>
        <p:nvPicPr>
          <p:cNvPr id="9" name="Picture Placeholder 8" descr="Chart, line chart&#10;&#10;Description automatically generated">
            <a:extLst>
              <a:ext uri="{FF2B5EF4-FFF2-40B4-BE49-F238E27FC236}">
                <a16:creationId xmlns:a16="http://schemas.microsoft.com/office/drawing/2014/main" id="{CEBFB5F1-6D5D-4A29-9572-AB0E5DF123B7}"/>
              </a:ext>
            </a:extLst>
          </p:cNvPr>
          <p:cNvPicPr>
            <a:picLocks noGrp="1" noChangeAspect="1"/>
          </p:cNvPicPr>
          <p:nvPr>
            <p:ph type="pic" sz="quarter" idx="15"/>
          </p:nvPr>
        </p:nvPicPr>
        <p:blipFill>
          <a:blip r:embed="rId3"/>
          <a:srcRect l="19493" r="19493"/>
          <a:stretch>
            <a:fillRect/>
          </a:stretch>
        </p:blipFill>
        <p:spPr/>
      </p:pic>
    </p:spTree>
    <p:extLst>
      <p:ext uri="{BB962C8B-B14F-4D97-AF65-F5344CB8AC3E}">
        <p14:creationId xmlns:p14="http://schemas.microsoft.com/office/powerpoint/2010/main" val="9463076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Considerations when deploying Power Virtual Agents</a:t>
            </a:r>
          </a:p>
        </p:txBody>
      </p:sp>
      <p:sp>
        <p:nvSpPr>
          <p:cNvPr id="21" name="Text Placeholder 20">
            <a:extLst>
              <a:ext uri="{FF2B5EF4-FFF2-40B4-BE49-F238E27FC236}">
                <a16:creationId xmlns:a16="http://schemas.microsoft.com/office/drawing/2014/main" id="{D5BF5584-7961-4C7D-9274-3E72CB9508DF}"/>
              </a:ext>
            </a:extLst>
          </p:cNvPr>
          <p:cNvSpPr>
            <a:spLocks noGrp="1"/>
          </p:cNvSpPr>
          <p:nvPr>
            <p:ph type="body" sz="quarter" idx="24"/>
          </p:nvPr>
        </p:nvSpPr>
        <p:spPr/>
        <p:txBody>
          <a:bodyPr/>
          <a:lstStyle/>
          <a:p>
            <a:r>
              <a:rPr lang="en-US" dirty="0"/>
              <a:t>Solutions</a:t>
            </a: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dirty="0"/>
              <a:t>Power Virtual Agents are solution aware</a:t>
            </a: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8"/>
          </p:nvPr>
        </p:nvSpPr>
        <p:spPr/>
        <p:txBody>
          <a:bodyPr/>
          <a:lstStyle/>
          <a:p>
            <a:r>
              <a:rPr lang="en-US" dirty="0"/>
              <a:t>Power Virtual Agents contain many sub-components that must be exported together</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1"/>
          </p:nvPr>
        </p:nvSpPr>
        <p:spPr/>
        <p:txBody>
          <a:bodyPr/>
          <a:lstStyle/>
          <a:p>
            <a:r>
              <a:rPr lang="en-US" dirty="0"/>
              <a:t>Consider separate solution for Power Virtual Agents </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6"/>
          </p:nvPr>
        </p:nvSpPr>
        <p:spPr/>
        <p:txBody>
          <a:bodyPr/>
          <a:lstStyle/>
          <a:p>
            <a:pPr lvl="0"/>
            <a:r>
              <a:rPr lang="en-US" dirty="0"/>
              <a:t>Deployment</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7"/>
          </p:nvPr>
        </p:nvSpPr>
        <p:spPr/>
        <p:txBody>
          <a:bodyPr/>
          <a:lstStyle/>
          <a:p>
            <a:pPr lvl="0"/>
            <a:r>
              <a:rPr lang="en-US" dirty="0"/>
              <a:t>Use Environment variables</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30"/>
          </p:nvPr>
        </p:nvSpPr>
        <p:spPr/>
        <p:txBody>
          <a:bodyPr/>
          <a:lstStyle/>
          <a:p>
            <a:r>
              <a:rPr lang="en-US" dirty="0"/>
              <a:t>Post deployment manual actions required</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3"/>
          </p:nvPr>
        </p:nvSpPr>
        <p:spPr/>
        <p:txBody>
          <a:bodyPr/>
          <a:lstStyle/>
          <a:p>
            <a:r>
              <a:rPr lang="en-US" dirty="0"/>
              <a:t>Include actions in deployment plan</a:t>
            </a:r>
          </a:p>
        </p:txBody>
      </p:sp>
    </p:spTree>
    <p:extLst>
      <p:ext uri="{BB962C8B-B14F-4D97-AF65-F5344CB8AC3E}">
        <p14:creationId xmlns:p14="http://schemas.microsoft.com/office/powerpoint/2010/main" val="2187867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Introduction to Power Virtual Agents</a:t>
            </a:r>
          </a:p>
        </p:txBody>
      </p:sp>
      <p:pic>
        <p:nvPicPr>
          <p:cNvPr id="20" name="Picture Placeholder 19" descr="Play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dirty="0"/>
              <a:t>Integrating Power Virtual Agents</a:t>
            </a:r>
          </a:p>
        </p:txBody>
      </p:sp>
      <p:pic>
        <p:nvPicPr>
          <p:cNvPr id="20" name="Picture Placeholder 19" descr="Ui Ux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15885902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Integration options</a:t>
            </a:r>
          </a:p>
        </p:txBody>
      </p:sp>
      <p:grpSp>
        <p:nvGrpSpPr>
          <p:cNvPr id="19" name="Group 18" descr="Icon of gear and two arrow">
            <a:extLst>
              <a:ext uri="{FF2B5EF4-FFF2-40B4-BE49-F238E27FC236}">
                <a16:creationId xmlns:a16="http://schemas.microsoft.com/office/drawing/2014/main" id="{E8C5D9A9-E80C-4D45-A615-F95B8679D99B}"/>
              </a:ext>
            </a:extLst>
          </p:cNvPr>
          <p:cNvGrpSpPr/>
          <p:nvPr/>
        </p:nvGrpSpPr>
        <p:grpSpPr>
          <a:xfrm>
            <a:off x="1171684" y="1473968"/>
            <a:ext cx="1122188" cy="1122347"/>
            <a:chOff x="1171684" y="1473968"/>
            <a:chExt cx="1122188" cy="1122347"/>
          </a:xfrm>
        </p:grpSpPr>
        <p:grpSp>
          <p:nvGrpSpPr>
            <p:cNvPr id="27" name="Group 26">
              <a:extLst>
                <a:ext uri="{FF2B5EF4-FFF2-40B4-BE49-F238E27FC236}">
                  <a16:creationId xmlns:a16="http://schemas.microsoft.com/office/drawing/2014/main" id="{080124E6-4C96-45DB-AE43-24C7FBF49E85}"/>
                </a:ext>
                <a:ext uri="{C183D7F6-B498-43B3-948B-1728B52AA6E4}">
                  <adec:decorative xmlns:adec="http://schemas.microsoft.com/office/drawing/2017/decorative" val="1"/>
                </a:ext>
              </a:extLst>
            </p:cNvPr>
            <p:cNvGrpSpPr/>
            <p:nvPr/>
          </p:nvGrpSpPr>
          <p:grpSpPr>
            <a:xfrm>
              <a:off x="1171684" y="1473968"/>
              <a:ext cx="1122188" cy="1122347"/>
              <a:chOff x="7962901" y="3032919"/>
              <a:chExt cx="981074" cy="981076"/>
            </a:xfrm>
          </p:grpSpPr>
          <p:sp>
            <p:nvSpPr>
              <p:cNvPr id="30" name="Freeform 5">
                <a:extLst>
                  <a:ext uri="{FF2B5EF4-FFF2-40B4-BE49-F238E27FC236}">
                    <a16:creationId xmlns:a16="http://schemas.microsoft.com/office/drawing/2014/main" id="{616408A8-3563-43EF-812A-413A4A57CDC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864C06D7-D18B-449D-A365-E4E76FFB17C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50" name="Group 49" descr="Icon of gear and two arrow">
              <a:extLst>
                <a:ext uri="{FF2B5EF4-FFF2-40B4-BE49-F238E27FC236}">
                  <a16:creationId xmlns:a16="http://schemas.microsoft.com/office/drawing/2014/main" id="{AC6E7818-6487-4609-95FB-A488DE10CCD6}"/>
                </a:ext>
              </a:extLst>
            </p:cNvPr>
            <p:cNvGrpSpPr>
              <a:grpSpLocks noChangeAspect="1"/>
            </p:cNvGrpSpPr>
            <p:nvPr/>
          </p:nvGrpSpPr>
          <p:grpSpPr>
            <a:xfrm>
              <a:off x="1432921" y="1790700"/>
              <a:ext cx="599714" cy="488882"/>
              <a:chOff x="10035841" y="508637"/>
              <a:chExt cx="758435" cy="618272"/>
            </a:xfrm>
          </p:grpSpPr>
          <p:sp>
            <p:nvSpPr>
              <p:cNvPr id="51" name="Freeform: Shape 50">
                <a:extLst>
                  <a:ext uri="{FF2B5EF4-FFF2-40B4-BE49-F238E27FC236}">
                    <a16:creationId xmlns:a16="http://schemas.microsoft.com/office/drawing/2014/main" id="{92C23A0D-F9ED-4383-B81F-98ABFC400111}"/>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2" name="Freeform: Shape 51">
                <a:extLst>
                  <a:ext uri="{FF2B5EF4-FFF2-40B4-BE49-F238E27FC236}">
                    <a16:creationId xmlns:a16="http://schemas.microsoft.com/office/drawing/2014/main" id="{070A9E8E-3905-4DE5-A6E0-0AE9FA59E01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3" name="Freeform: Shape 52">
                <a:extLst>
                  <a:ext uri="{FF2B5EF4-FFF2-40B4-BE49-F238E27FC236}">
                    <a16:creationId xmlns:a16="http://schemas.microsoft.com/office/drawing/2014/main" id="{D17C0135-28DB-43D6-B3F2-3EFC7F7FBFCD}"/>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r>
              <a:rPr lang="en-US" dirty="0"/>
              <a:t>Power Automate</a:t>
            </a:r>
          </a:p>
          <a:p>
            <a:pPr lvl="1"/>
            <a:r>
              <a:rPr lang="en-GB" dirty="0"/>
              <a:t>The primary integration method for Power Virtual Agent chatbots.</a:t>
            </a:r>
          </a:p>
          <a:p>
            <a:pPr lvl="1"/>
            <a:r>
              <a:rPr lang="en-GB" dirty="0"/>
              <a:t>Use Power Automate to connect to other systems including Dataverse and Azure Cognitive Services.</a:t>
            </a:r>
          </a:p>
          <a:p>
            <a:pPr lvl="1"/>
            <a:endParaRPr lang="en-GB" dirty="0"/>
          </a:p>
          <a:p>
            <a:pPr lvl="1"/>
            <a:endParaRPr lang="en-US" dirty="0"/>
          </a:p>
        </p:txBody>
      </p:sp>
      <p:grpSp>
        <p:nvGrpSpPr>
          <p:cNvPr id="18" name="Group 17" descr="Icon of chart with a rising arrow">
            <a:extLst>
              <a:ext uri="{FF2B5EF4-FFF2-40B4-BE49-F238E27FC236}">
                <a16:creationId xmlns:a16="http://schemas.microsoft.com/office/drawing/2014/main" id="{42BC01BC-B95A-4BE9-B5B6-EC2976732FC8}"/>
              </a:ext>
            </a:extLst>
          </p:cNvPr>
          <p:cNvGrpSpPr/>
          <p:nvPr/>
        </p:nvGrpSpPr>
        <p:grpSpPr>
          <a:xfrm>
            <a:off x="4085168" y="1473968"/>
            <a:ext cx="1122188" cy="1122347"/>
            <a:chOff x="4085168" y="1473968"/>
            <a:chExt cx="1122188" cy="1122347"/>
          </a:xfrm>
        </p:grpSpPr>
        <p:grpSp>
          <p:nvGrpSpPr>
            <p:cNvPr id="28" name="Group 27">
              <a:extLst>
                <a:ext uri="{FF2B5EF4-FFF2-40B4-BE49-F238E27FC236}">
                  <a16:creationId xmlns:a16="http://schemas.microsoft.com/office/drawing/2014/main" id="{DE8FB351-3A0A-4A38-A64A-B81FB51A1272}"/>
                </a:ext>
                <a:ext uri="{C183D7F6-B498-43B3-948B-1728B52AA6E4}">
                  <adec:decorative xmlns:adec="http://schemas.microsoft.com/office/drawing/2017/decorative" val="1"/>
                </a:ext>
              </a:extLst>
            </p:cNvPr>
            <p:cNvGrpSpPr/>
            <p:nvPr/>
          </p:nvGrpSpPr>
          <p:grpSpPr>
            <a:xfrm>
              <a:off x="4085168" y="1473968"/>
              <a:ext cx="1122188" cy="1122347"/>
              <a:chOff x="7962901" y="3032919"/>
              <a:chExt cx="981074" cy="981076"/>
            </a:xfrm>
          </p:grpSpPr>
          <p:sp>
            <p:nvSpPr>
              <p:cNvPr id="29" name="Freeform 5">
                <a:extLst>
                  <a:ext uri="{FF2B5EF4-FFF2-40B4-BE49-F238E27FC236}">
                    <a16:creationId xmlns:a16="http://schemas.microsoft.com/office/drawing/2014/main" id="{553838D0-6DA1-44C8-92CF-B8EBA1325A6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B60DEB2-FA5A-4B4A-BC29-DA76800F46C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58" name="Group 57" descr="Icon of chart with a rising arrow">
              <a:extLst>
                <a:ext uri="{FF2B5EF4-FFF2-40B4-BE49-F238E27FC236}">
                  <a16:creationId xmlns:a16="http://schemas.microsoft.com/office/drawing/2014/main" id="{5FFCCDC2-3D10-4F11-A167-2D1BADB8CBC0}"/>
                </a:ext>
              </a:extLst>
            </p:cNvPr>
            <p:cNvGrpSpPr>
              <a:grpSpLocks noChangeAspect="1"/>
            </p:cNvGrpSpPr>
            <p:nvPr/>
          </p:nvGrpSpPr>
          <p:grpSpPr>
            <a:xfrm>
              <a:off x="4394292" y="1783171"/>
              <a:ext cx="503940" cy="503940"/>
              <a:chOff x="3842467" y="3185112"/>
              <a:chExt cx="328830" cy="328830"/>
            </a:xfrm>
          </p:grpSpPr>
          <p:sp>
            <p:nvSpPr>
              <p:cNvPr id="59" name="Freeform 10">
                <a:extLst>
                  <a:ext uri="{FF2B5EF4-FFF2-40B4-BE49-F238E27FC236}">
                    <a16:creationId xmlns:a16="http://schemas.microsoft.com/office/drawing/2014/main" id="{3864A3B5-0102-4671-99DE-6ABB4921294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11">
                <a:extLst>
                  <a:ext uri="{FF2B5EF4-FFF2-40B4-BE49-F238E27FC236}">
                    <a16:creationId xmlns:a16="http://schemas.microsoft.com/office/drawing/2014/main" id="{9FCA3094-8815-42CB-BB33-8C5CA7957C12}"/>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r>
              <a:rPr lang="en-US" dirty="0"/>
              <a:t>Skills</a:t>
            </a:r>
          </a:p>
          <a:p>
            <a:pPr lvl="1"/>
            <a:r>
              <a:rPr lang="en-GB" dirty="0"/>
              <a:t>Extend bots using Microsoft Bot Framework skills. </a:t>
            </a:r>
          </a:p>
          <a:p>
            <a:pPr lvl="1"/>
            <a:r>
              <a:rPr lang="en-GB" dirty="0"/>
              <a:t>Add a Power Virtual Agents chatbot to an existing Azure Bot Framework bot</a:t>
            </a:r>
          </a:p>
          <a:p>
            <a:pPr lvl="1"/>
            <a:r>
              <a:rPr lang="en-GB" dirty="0"/>
              <a:t>Use an Azure Bot Framework bot from within a Power Virtual Agent chatbot.</a:t>
            </a:r>
            <a:endParaRPr lang="en-US" dirty="0"/>
          </a:p>
        </p:txBody>
      </p:sp>
      <p:grpSp>
        <p:nvGrpSpPr>
          <p:cNvPr id="14" name="Group 13" descr="Icon of calendar">
            <a:extLst>
              <a:ext uri="{FF2B5EF4-FFF2-40B4-BE49-F238E27FC236}">
                <a16:creationId xmlns:a16="http://schemas.microsoft.com/office/drawing/2014/main" id="{8111E641-7D69-442F-B3D9-75015FFAF9D2}"/>
              </a:ext>
            </a:extLst>
          </p:cNvPr>
          <p:cNvGrpSpPr/>
          <p:nvPr/>
        </p:nvGrpSpPr>
        <p:grpSpPr>
          <a:xfrm>
            <a:off x="6998651" y="1473968"/>
            <a:ext cx="1122188" cy="1122347"/>
            <a:chOff x="6998651" y="1473968"/>
            <a:chExt cx="1122188" cy="1122347"/>
          </a:xfrm>
        </p:grpSpPr>
        <p:grpSp>
          <p:nvGrpSpPr>
            <p:cNvPr id="42" name="Group 41">
              <a:extLst>
                <a:ext uri="{FF2B5EF4-FFF2-40B4-BE49-F238E27FC236}">
                  <a16:creationId xmlns:a16="http://schemas.microsoft.com/office/drawing/2014/main" id="{4D36A1AF-9647-4180-ADAD-BFACD86CBC46}"/>
                </a:ext>
                <a:ext uri="{C183D7F6-B498-43B3-948B-1728B52AA6E4}">
                  <adec:decorative xmlns:adec="http://schemas.microsoft.com/office/drawing/2017/decorative" val="1"/>
                </a:ext>
              </a:extLst>
            </p:cNvPr>
            <p:cNvGrpSpPr/>
            <p:nvPr/>
          </p:nvGrpSpPr>
          <p:grpSpPr>
            <a:xfrm>
              <a:off x="6998651" y="1473968"/>
              <a:ext cx="1122188" cy="1122347"/>
              <a:chOff x="7962901" y="3032919"/>
              <a:chExt cx="981074" cy="981076"/>
            </a:xfrm>
          </p:grpSpPr>
          <p:sp>
            <p:nvSpPr>
              <p:cNvPr id="43" name="Freeform 5">
                <a:extLst>
                  <a:ext uri="{FF2B5EF4-FFF2-40B4-BE49-F238E27FC236}">
                    <a16:creationId xmlns:a16="http://schemas.microsoft.com/office/drawing/2014/main" id="{CDCB482E-57D2-447E-B4A6-8E870510810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 name="Freeform 6">
                <a:extLst>
                  <a:ext uri="{FF2B5EF4-FFF2-40B4-BE49-F238E27FC236}">
                    <a16:creationId xmlns:a16="http://schemas.microsoft.com/office/drawing/2014/main" id="{5A518CA2-5813-4DF9-8589-7731534ADDA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65" name="Group 64" descr="Icon of calendar">
              <a:extLst>
                <a:ext uri="{FF2B5EF4-FFF2-40B4-BE49-F238E27FC236}">
                  <a16:creationId xmlns:a16="http://schemas.microsoft.com/office/drawing/2014/main" id="{A4C387C6-9E05-433E-96F5-9CE7061E4C19}"/>
                </a:ext>
              </a:extLst>
            </p:cNvPr>
            <p:cNvGrpSpPr>
              <a:grpSpLocks noChangeAspect="1"/>
            </p:cNvGrpSpPr>
            <p:nvPr/>
          </p:nvGrpSpPr>
          <p:grpSpPr>
            <a:xfrm>
              <a:off x="7300074" y="1817068"/>
              <a:ext cx="519342" cy="436146"/>
              <a:chOff x="2729230" y="4322068"/>
              <a:chExt cx="482169" cy="404930"/>
            </a:xfrm>
          </p:grpSpPr>
          <p:sp>
            <p:nvSpPr>
              <p:cNvPr id="66" name="Freeform: Shape 65">
                <a:extLst>
                  <a:ext uri="{FF2B5EF4-FFF2-40B4-BE49-F238E27FC236}">
                    <a16:creationId xmlns:a16="http://schemas.microsoft.com/office/drawing/2014/main" id="{60ED14D3-E596-403F-BAAA-7285B8FB80BB}"/>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87CA8A73-CE59-4DDE-B3EA-E2669AFD093C}"/>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68" name="Group 67">
                <a:extLst>
                  <a:ext uri="{FF2B5EF4-FFF2-40B4-BE49-F238E27FC236}">
                    <a16:creationId xmlns:a16="http://schemas.microsoft.com/office/drawing/2014/main" id="{8B676D0D-6ADC-4C49-9E83-3C50CD9D14E9}"/>
                  </a:ext>
                </a:extLst>
              </p:cNvPr>
              <p:cNvGrpSpPr/>
              <p:nvPr/>
            </p:nvGrpSpPr>
            <p:grpSpPr>
              <a:xfrm>
                <a:off x="2729230" y="4370939"/>
                <a:ext cx="482169" cy="356059"/>
                <a:chOff x="2729230" y="4370939"/>
                <a:chExt cx="482169" cy="356059"/>
              </a:xfrm>
              <a:solidFill>
                <a:srgbClr val="3C3C41"/>
              </a:solidFill>
            </p:grpSpPr>
            <p:sp>
              <p:nvSpPr>
                <p:cNvPr id="77" name="Freeform: Shape 76">
                  <a:extLst>
                    <a:ext uri="{FF2B5EF4-FFF2-40B4-BE49-F238E27FC236}">
                      <a16:creationId xmlns:a16="http://schemas.microsoft.com/office/drawing/2014/main" id="{31984B75-4418-4D36-A6B9-2B402DEE5A2C}"/>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D3887ADD-5729-45A6-831D-1CBED6A4E133}"/>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9" name="Freeform: Shape 68">
                <a:extLst>
                  <a:ext uri="{FF2B5EF4-FFF2-40B4-BE49-F238E27FC236}">
                    <a16:creationId xmlns:a16="http://schemas.microsoft.com/office/drawing/2014/main" id="{6AB2CD36-EDEB-4AE6-97AB-38ACBCE80BAA}"/>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04B2E60D-0C29-4EDD-A99A-EB3A16611A54}"/>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C423A5AC-E062-463F-B954-F8F61103DE44}"/>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Shape 71">
                <a:extLst>
                  <a:ext uri="{FF2B5EF4-FFF2-40B4-BE49-F238E27FC236}">
                    <a16:creationId xmlns:a16="http://schemas.microsoft.com/office/drawing/2014/main" id="{8322D4CC-B51A-400D-BAFA-48A1C256B76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Shape 72">
                <a:extLst>
                  <a:ext uri="{FF2B5EF4-FFF2-40B4-BE49-F238E27FC236}">
                    <a16:creationId xmlns:a16="http://schemas.microsoft.com/office/drawing/2014/main" id="{0E65F2C1-78CF-4D15-8FB8-D1B449EBD462}"/>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Shape 73">
                <a:extLst>
                  <a:ext uri="{FF2B5EF4-FFF2-40B4-BE49-F238E27FC236}">
                    <a16:creationId xmlns:a16="http://schemas.microsoft.com/office/drawing/2014/main" id="{4B7F0CC7-7CA2-4EDF-96B1-0596E8FB811F}"/>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Shape 74">
                <a:extLst>
                  <a:ext uri="{FF2B5EF4-FFF2-40B4-BE49-F238E27FC236}">
                    <a16:creationId xmlns:a16="http://schemas.microsoft.com/office/drawing/2014/main" id="{6DBBB63E-8D02-4413-B70B-38F628F75307}"/>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Shape 75">
                <a:extLst>
                  <a:ext uri="{FF2B5EF4-FFF2-40B4-BE49-F238E27FC236}">
                    <a16:creationId xmlns:a16="http://schemas.microsoft.com/office/drawing/2014/main" id="{F276A3A4-951E-4B20-96E2-5D56130C043D}"/>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r>
              <a:rPr lang="en-US" dirty="0"/>
              <a:t>Bot Composer</a:t>
            </a:r>
          </a:p>
          <a:p>
            <a:pPr lvl="1"/>
            <a:r>
              <a:rPr lang="en-GB" dirty="0"/>
              <a:t>Use Bot Framework Composer to create custom content and add it to Power Virtual Agents.</a:t>
            </a:r>
          </a:p>
          <a:p>
            <a:pPr lvl="1"/>
            <a:endParaRPr lang="en-GB" dirty="0"/>
          </a:p>
        </p:txBody>
      </p:sp>
      <p:grpSp>
        <p:nvGrpSpPr>
          <p:cNvPr id="16" name="Group 15" descr="Icon of magnifying glass">
            <a:extLst>
              <a:ext uri="{FF2B5EF4-FFF2-40B4-BE49-F238E27FC236}">
                <a16:creationId xmlns:a16="http://schemas.microsoft.com/office/drawing/2014/main" id="{8F57E3C7-A8DB-48B8-B30D-3D7C0E7C995B}"/>
              </a:ext>
            </a:extLst>
          </p:cNvPr>
          <p:cNvGrpSpPr/>
          <p:nvPr/>
        </p:nvGrpSpPr>
        <p:grpSpPr>
          <a:xfrm>
            <a:off x="9912136" y="1473968"/>
            <a:ext cx="1122188" cy="1122347"/>
            <a:chOff x="9912136" y="1473968"/>
            <a:chExt cx="1122188" cy="1122347"/>
          </a:xfrm>
        </p:grpSpPr>
        <p:grpSp>
          <p:nvGrpSpPr>
            <p:cNvPr id="45" name="Group 44">
              <a:extLst>
                <a:ext uri="{FF2B5EF4-FFF2-40B4-BE49-F238E27FC236}">
                  <a16:creationId xmlns:a16="http://schemas.microsoft.com/office/drawing/2014/main" id="{3AF8CD76-0F08-494E-9162-8D669FC52840}"/>
                </a:ext>
                <a:ext uri="{C183D7F6-B498-43B3-948B-1728B52AA6E4}">
                  <adec:decorative xmlns:adec="http://schemas.microsoft.com/office/drawing/2017/decorative" val="1"/>
                </a:ext>
              </a:extLst>
            </p:cNvPr>
            <p:cNvGrpSpPr/>
            <p:nvPr/>
          </p:nvGrpSpPr>
          <p:grpSpPr>
            <a:xfrm>
              <a:off x="9912136" y="1473968"/>
              <a:ext cx="1122188" cy="1122347"/>
              <a:chOff x="7962901" y="3032919"/>
              <a:chExt cx="981074" cy="981076"/>
            </a:xfrm>
          </p:grpSpPr>
          <p:sp>
            <p:nvSpPr>
              <p:cNvPr id="46" name="Freeform 5">
                <a:extLst>
                  <a:ext uri="{FF2B5EF4-FFF2-40B4-BE49-F238E27FC236}">
                    <a16:creationId xmlns:a16="http://schemas.microsoft.com/office/drawing/2014/main" id="{B755875F-7C9A-4C2C-8B53-1F43B6B8712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7" name="Freeform 6">
                <a:extLst>
                  <a:ext uri="{FF2B5EF4-FFF2-40B4-BE49-F238E27FC236}">
                    <a16:creationId xmlns:a16="http://schemas.microsoft.com/office/drawing/2014/main" id="{F7BA46BC-EE17-40EE-9685-5DD9CB1D9A5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83" name="Group 82" descr="Icon of magnifying glass">
              <a:extLst>
                <a:ext uri="{FF2B5EF4-FFF2-40B4-BE49-F238E27FC236}">
                  <a16:creationId xmlns:a16="http://schemas.microsoft.com/office/drawing/2014/main" id="{065F281C-D620-4EFB-B8A7-70D5E734702C}"/>
                </a:ext>
              </a:extLst>
            </p:cNvPr>
            <p:cNvGrpSpPr>
              <a:grpSpLocks noChangeAspect="1"/>
            </p:cNvGrpSpPr>
            <p:nvPr/>
          </p:nvGrpSpPr>
          <p:grpSpPr>
            <a:xfrm rot="18900000">
              <a:off x="10273394" y="1735388"/>
              <a:ext cx="399672" cy="599506"/>
              <a:chOff x="8432475" y="3047811"/>
              <a:chExt cx="363508" cy="545260"/>
            </a:xfrm>
          </p:grpSpPr>
          <p:sp>
            <p:nvSpPr>
              <p:cNvPr id="84" name="Freeform: Shape 83">
                <a:extLst>
                  <a:ext uri="{FF2B5EF4-FFF2-40B4-BE49-F238E27FC236}">
                    <a16:creationId xmlns:a16="http://schemas.microsoft.com/office/drawing/2014/main" id="{361AB702-EAA1-4AB3-9E49-DEC7A6A8870B}"/>
                  </a:ext>
                </a:extLst>
              </p:cNvPr>
              <p:cNvSpPr/>
              <p:nvPr/>
            </p:nvSpPr>
            <p:spPr bwMode="auto">
              <a:xfrm>
                <a:off x="8565470" y="3379854"/>
                <a:ext cx="97518" cy="213217"/>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7D5BE024-738F-42A5-9F2C-4E6FB7831FF1}"/>
                  </a:ext>
                </a:extLst>
              </p:cNvPr>
              <p:cNvSpPr/>
              <p:nvPr/>
            </p:nvSpPr>
            <p:spPr bwMode="auto">
              <a:xfrm>
                <a:off x="8432475" y="3047811"/>
                <a:ext cx="363508" cy="363506"/>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 name="Text Placeholder 3"/>
          <p:cNvSpPr>
            <a:spLocks noGrp="1"/>
          </p:cNvSpPr>
          <p:nvPr>
            <p:ph type="body" sz="quarter" idx="19"/>
          </p:nvPr>
        </p:nvSpPr>
        <p:spPr/>
        <p:txBody>
          <a:bodyPr/>
          <a:lstStyle/>
          <a:p>
            <a:r>
              <a:rPr lang="en-US" dirty="0" err="1"/>
              <a:t>QnA</a:t>
            </a:r>
            <a:r>
              <a:rPr lang="en-US" dirty="0"/>
              <a:t> Maker</a:t>
            </a:r>
          </a:p>
          <a:p>
            <a:pPr lvl="1"/>
            <a:r>
              <a:rPr lang="en-GB" dirty="0"/>
              <a:t>Extend a Power Virtual Agents chatbot to provide answers from a QnA Maker knowledge base. </a:t>
            </a:r>
          </a:p>
          <a:p>
            <a:pPr lvl="1"/>
            <a:r>
              <a:rPr lang="en-GB" dirty="0"/>
              <a:t>Add a fallback topic and use Power Automate to connects to a QnA Maker knowledge base.</a:t>
            </a:r>
            <a:endParaRPr lang="en-US" dirty="0"/>
          </a:p>
        </p:txBody>
      </p:sp>
    </p:spTree>
    <p:extLst>
      <p:ext uri="{BB962C8B-B14F-4D97-AF65-F5344CB8AC3E}">
        <p14:creationId xmlns:p14="http://schemas.microsoft.com/office/powerpoint/2010/main" val="108406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GB" sz="3600" dirty="0"/>
              <a:t>Power Virtual Agents in Microsoft Teams</a:t>
            </a:r>
            <a:endParaRPr lang="en-GB" dirty="0"/>
          </a:p>
        </p:txBody>
      </p:sp>
      <p:pic>
        <p:nvPicPr>
          <p:cNvPr id="20" name="Picture Placeholder 19" descr="Users with solid fill">
            <a:extLst>
              <a:ext uri="{FF2B5EF4-FFF2-40B4-BE49-F238E27FC236}">
                <a16:creationId xmlns:a16="http://schemas.microsoft.com/office/drawing/2014/main" id="{0EE883CE-322F-4F20-A877-FCDDC495815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7" r="7"/>
          <a:stretch/>
        </p:blipFill>
        <p:spPr>
          <a:xfrm>
            <a:off x="10098361" y="2777952"/>
            <a:ext cx="1281254" cy="1281436"/>
          </a:xfrm>
        </p:spPr>
      </p:pic>
    </p:spTree>
    <p:extLst>
      <p:ext uri="{BB962C8B-B14F-4D97-AF65-F5344CB8AC3E}">
        <p14:creationId xmlns:p14="http://schemas.microsoft.com/office/powerpoint/2010/main" val="21352614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Power Virtual Agents</a:t>
            </a:r>
          </a:p>
        </p:txBody>
      </p:sp>
      <p:sp>
        <p:nvSpPr>
          <p:cNvPr id="21" name="Text Placeholder 20">
            <a:extLst>
              <a:ext uri="{FF2B5EF4-FFF2-40B4-BE49-F238E27FC236}">
                <a16:creationId xmlns:a16="http://schemas.microsoft.com/office/drawing/2014/main" id="{D5BF5584-7961-4C7D-9274-3E72CB9508DF}"/>
              </a:ext>
            </a:extLst>
          </p:cNvPr>
          <p:cNvSpPr>
            <a:spLocks noGrp="1"/>
          </p:cNvSpPr>
          <p:nvPr>
            <p:ph type="body" sz="quarter" idx="24"/>
          </p:nvPr>
        </p:nvSpPr>
        <p:spPr/>
        <p:txBody>
          <a:bodyPr/>
          <a:lstStyle/>
          <a:p>
            <a:r>
              <a:rPr lang="en-US" dirty="0"/>
              <a:t>Web app</a:t>
            </a:r>
          </a:p>
          <a:p>
            <a:r>
              <a:rPr lang="en-US" sz="1600" b="0" dirty="0">
                <a:latin typeface="+mn-lt"/>
              </a:rPr>
              <a:t>Standalone</a:t>
            </a: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dirty="0"/>
              <a:t>Internal or external chatbots on all channels</a:t>
            </a: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8"/>
          </p:nvPr>
        </p:nvSpPr>
        <p:spPr/>
        <p:txBody>
          <a:bodyPr/>
          <a:lstStyle/>
          <a:p>
            <a:r>
              <a:rPr lang="en-US" dirty="0"/>
              <a:t>Created by IT professionals</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1"/>
          </p:nvPr>
        </p:nvSpPr>
        <p:spPr/>
        <p:txBody>
          <a:bodyPr/>
          <a:lstStyle/>
          <a:p>
            <a:r>
              <a:rPr lang="en-US" dirty="0"/>
              <a:t>Requires additional license</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6"/>
          </p:nvPr>
        </p:nvSpPr>
        <p:spPr/>
        <p:txBody>
          <a:bodyPr/>
          <a:lstStyle/>
          <a:p>
            <a:pPr lvl="0"/>
            <a:r>
              <a:rPr lang="en-US" dirty="0"/>
              <a:t>Microsoft Teams</a:t>
            </a:r>
          </a:p>
          <a:p>
            <a:pPr lvl="0"/>
            <a:r>
              <a:rPr lang="en-US" sz="1600" b="0" dirty="0">
                <a:latin typeface="+mn-lt"/>
              </a:rPr>
              <a:t>Inside Teams</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7"/>
          </p:nvPr>
        </p:nvSpPr>
        <p:spPr/>
        <p:txBody>
          <a:bodyPr/>
          <a:lstStyle/>
          <a:p>
            <a:pPr lvl="0"/>
            <a:r>
              <a:rPr lang="en-US" dirty="0"/>
              <a:t>Internal chatbots only inside Microsoft Teams</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30"/>
          </p:nvPr>
        </p:nvSpPr>
        <p:spPr/>
        <p:txBody>
          <a:bodyPr/>
          <a:lstStyle/>
          <a:p>
            <a:r>
              <a:rPr lang="en-US" dirty="0"/>
              <a:t>Created by subject matter experts</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3"/>
          </p:nvPr>
        </p:nvSpPr>
        <p:spPr/>
        <p:txBody>
          <a:bodyPr/>
          <a:lstStyle/>
          <a:p>
            <a:r>
              <a:rPr lang="en-US" dirty="0"/>
              <a:t>No additional licensing required</a:t>
            </a:r>
          </a:p>
        </p:txBody>
      </p:sp>
    </p:spTree>
    <p:extLst>
      <p:ext uri="{BB962C8B-B14F-4D97-AF65-F5344CB8AC3E}">
        <p14:creationId xmlns:p14="http://schemas.microsoft.com/office/powerpoint/2010/main" val="3253451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Limitations</a:t>
            </a:r>
          </a:p>
        </p:txBody>
      </p:sp>
      <p:grpSp>
        <p:nvGrpSpPr>
          <p:cNvPr id="33" name="Group 32" descr="Icon of gear and two arrow">
            <a:extLst>
              <a:ext uri="{FF2B5EF4-FFF2-40B4-BE49-F238E27FC236}">
                <a16:creationId xmlns:a16="http://schemas.microsoft.com/office/drawing/2014/main" id="{1A5C7316-AFAC-41BB-939B-E4B9A8F78CC3}"/>
              </a:ext>
            </a:extLst>
          </p:cNvPr>
          <p:cNvGrpSpPr/>
          <p:nvPr/>
        </p:nvGrpSpPr>
        <p:grpSpPr>
          <a:xfrm>
            <a:off x="418643" y="1487929"/>
            <a:ext cx="717140" cy="717242"/>
            <a:chOff x="418643" y="1456896"/>
            <a:chExt cx="717140" cy="717242"/>
          </a:xfrm>
        </p:grpSpPr>
        <p:grpSp>
          <p:nvGrpSpPr>
            <p:cNvPr id="34" name="Group 33">
              <a:extLst>
                <a:ext uri="{FF2B5EF4-FFF2-40B4-BE49-F238E27FC236}">
                  <a16:creationId xmlns:a16="http://schemas.microsoft.com/office/drawing/2014/main" id="{BA82E19C-60D7-49E9-A156-E4C4A338C21A}"/>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39" name="Freeform 5">
                <a:extLst>
                  <a:ext uri="{FF2B5EF4-FFF2-40B4-BE49-F238E27FC236}">
                    <a16:creationId xmlns:a16="http://schemas.microsoft.com/office/drawing/2014/main" id="{B96A8FBE-DDBE-4125-86FA-C2AC89FDDFF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9391402A-37A2-4ACE-B93B-87C994ADC7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descr="Icon of gear and two arrow">
              <a:extLst>
                <a:ext uri="{FF2B5EF4-FFF2-40B4-BE49-F238E27FC236}">
                  <a16:creationId xmlns:a16="http://schemas.microsoft.com/office/drawing/2014/main" id="{8DB61897-8FC5-4B1F-8FF2-390650AC4BA6}"/>
                </a:ext>
              </a:extLst>
            </p:cNvPr>
            <p:cNvGrpSpPr>
              <a:grpSpLocks noChangeAspect="1"/>
            </p:cNvGrpSpPr>
            <p:nvPr/>
          </p:nvGrpSpPr>
          <p:grpSpPr>
            <a:xfrm>
              <a:off x="578448" y="1653485"/>
              <a:ext cx="397530" cy="324064"/>
              <a:chOff x="10035841" y="508637"/>
              <a:chExt cx="758435" cy="618272"/>
            </a:xfrm>
          </p:grpSpPr>
          <p:sp>
            <p:nvSpPr>
              <p:cNvPr id="36" name="Freeform: Shape 35">
                <a:extLst>
                  <a:ext uri="{FF2B5EF4-FFF2-40B4-BE49-F238E27FC236}">
                    <a16:creationId xmlns:a16="http://schemas.microsoft.com/office/drawing/2014/main" id="{A9C53BA0-644F-4D67-901F-4D4459B3C22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7" name="Freeform: Shape 36">
                <a:extLst>
                  <a:ext uri="{FF2B5EF4-FFF2-40B4-BE49-F238E27FC236}">
                    <a16:creationId xmlns:a16="http://schemas.microsoft.com/office/drawing/2014/main" id="{6A20B2F6-5250-4BD6-8895-651C19305347}"/>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38" name="Freeform: Shape 37">
                <a:extLst>
                  <a:ext uri="{FF2B5EF4-FFF2-40B4-BE49-F238E27FC236}">
                    <a16:creationId xmlns:a16="http://schemas.microsoft.com/office/drawing/2014/main" id="{3A604B05-CE41-4F9D-B392-9E6D168B230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Integration options limited to standard connectors in Power Automate</a:t>
            </a:r>
          </a:p>
        </p:txBody>
      </p:sp>
      <p:grpSp>
        <p:nvGrpSpPr>
          <p:cNvPr id="41" name="Group 40" descr="Icon of chart with a rising arrow">
            <a:extLst>
              <a:ext uri="{FF2B5EF4-FFF2-40B4-BE49-F238E27FC236}">
                <a16:creationId xmlns:a16="http://schemas.microsoft.com/office/drawing/2014/main" id="{37561A86-6DE7-4E27-B1FF-55A18CBC52A8}"/>
              </a:ext>
            </a:extLst>
          </p:cNvPr>
          <p:cNvGrpSpPr/>
          <p:nvPr/>
        </p:nvGrpSpPr>
        <p:grpSpPr>
          <a:xfrm>
            <a:off x="418643" y="2533089"/>
            <a:ext cx="717140" cy="717242"/>
            <a:chOff x="418643" y="2314535"/>
            <a:chExt cx="717140" cy="717242"/>
          </a:xfrm>
        </p:grpSpPr>
        <p:grpSp>
          <p:nvGrpSpPr>
            <p:cNvPr id="42" name="Group 41">
              <a:extLst>
                <a:ext uri="{FF2B5EF4-FFF2-40B4-BE49-F238E27FC236}">
                  <a16:creationId xmlns:a16="http://schemas.microsoft.com/office/drawing/2014/main" id="{C8CD813F-0830-4ED9-AC07-4DEE6BAA82A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9" name="Freeform 5">
                <a:extLst>
                  <a:ext uri="{FF2B5EF4-FFF2-40B4-BE49-F238E27FC236}">
                    <a16:creationId xmlns:a16="http://schemas.microsoft.com/office/drawing/2014/main" id="{3CE1CA93-4F0E-4E91-A110-F340A79C031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0" name="Freeform 6">
                <a:extLst>
                  <a:ext uri="{FF2B5EF4-FFF2-40B4-BE49-F238E27FC236}">
                    <a16:creationId xmlns:a16="http://schemas.microsoft.com/office/drawing/2014/main" id="{1C39B8BB-4722-45F6-9F78-2A287BE001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descr="Icon of chart with a rising arrow">
              <a:extLst>
                <a:ext uri="{FF2B5EF4-FFF2-40B4-BE49-F238E27FC236}">
                  <a16:creationId xmlns:a16="http://schemas.microsoft.com/office/drawing/2014/main" id="{286A09C7-7A0A-491F-A1D1-B7BD3CEA580A}"/>
                </a:ext>
              </a:extLst>
            </p:cNvPr>
            <p:cNvGrpSpPr>
              <a:grpSpLocks noChangeAspect="1"/>
            </p:cNvGrpSpPr>
            <p:nvPr/>
          </p:nvGrpSpPr>
          <p:grpSpPr>
            <a:xfrm>
              <a:off x="603248" y="2499191"/>
              <a:ext cx="347930" cy="347930"/>
              <a:chOff x="3842467" y="3185112"/>
              <a:chExt cx="328830" cy="328830"/>
            </a:xfrm>
          </p:grpSpPr>
          <p:sp>
            <p:nvSpPr>
              <p:cNvPr id="47" name="Freeform 10">
                <a:extLst>
                  <a:ext uri="{FF2B5EF4-FFF2-40B4-BE49-F238E27FC236}">
                    <a16:creationId xmlns:a16="http://schemas.microsoft.com/office/drawing/2014/main" id="{0D3E6E58-8E09-4E5D-93D7-6F5CDC5B978E}"/>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11">
                <a:extLst>
                  <a:ext uri="{FF2B5EF4-FFF2-40B4-BE49-F238E27FC236}">
                    <a16:creationId xmlns:a16="http://schemas.microsoft.com/office/drawing/2014/main" id="{2EDEAC83-6C9A-4C30-8BB0-CF884DB1170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10 sessions per user every 24 hours</a:t>
            </a:r>
          </a:p>
        </p:txBody>
      </p:sp>
    </p:spTree>
    <p:extLst>
      <p:ext uri="{BB962C8B-B14F-4D97-AF65-F5344CB8AC3E}">
        <p14:creationId xmlns:p14="http://schemas.microsoft.com/office/powerpoint/2010/main" val="209447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exercise</a:t>
            </a:r>
          </a:p>
        </p:txBody>
      </p:sp>
      <p:grpSp>
        <p:nvGrpSpPr>
          <p:cNvPr id="31" name="Group 30" descr="Icon of gear and two arrow">
            <a:extLst>
              <a:ext uri="{FF2B5EF4-FFF2-40B4-BE49-F238E27FC236}">
                <a16:creationId xmlns:a16="http://schemas.microsoft.com/office/drawing/2014/main" id="{2272C71E-945F-4417-80AB-5DCC9407A0B9}"/>
              </a:ext>
            </a:extLst>
          </p:cNvPr>
          <p:cNvGrpSpPr/>
          <p:nvPr/>
        </p:nvGrpSpPr>
        <p:grpSpPr>
          <a:xfrm>
            <a:off x="418643" y="1456896"/>
            <a:ext cx="896425" cy="896425"/>
            <a:chOff x="9893353" y="551475"/>
            <a:chExt cx="782637" cy="782637"/>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38" name="Freeform: Shape 37">
              <a:extLst>
                <a:ext uri="{FF2B5EF4-FFF2-40B4-BE49-F238E27FC236}">
                  <a16:creationId xmlns:a16="http://schemas.microsoft.com/office/drawing/2014/main" id="{A1F2CAEE-FE91-40EF-B311-3216EAA1B726}"/>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0" name="Freeform: Shape 39">
              <a:extLst>
                <a:ext uri="{FF2B5EF4-FFF2-40B4-BE49-F238E27FC236}">
                  <a16:creationId xmlns:a16="http://schemas.microsoft.com/office/drawing/2014/main" id="{1156E8E5-9817-48DE-90A0-8BD09E884F70}"/>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1" name="Freeform: Shape 50">
              <a:extLst>
                <a:ext uri="{FF2B5EF4-FFF2-40B4-BE49-F238E27FC236}">
                  <a16:creationId xmlns:a16="http://schemas.microsoft.com/office/drawing/2014/main" id="{B95CE060-CAEA-4555-BFE0-9AF314DE80A7}"/>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Evaluate the need for chatbots</a:t>
            </a:r>
          </a:p>
        </p:txBody>
      </p:sp>
      <p:sp>
        <p:nvSpPr>
          <p:cNvPr id="2" name="Text Placeholder 1"/>
          <p:cNvSpPr>
            <a:spLocks noGrp="1"/>
          </p:cNvSpPr>
          <p:nvPr>
            <p:ph type="body" sz="quarter" idx="15"/>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Review each scenario and </a:t>
            </a:r>
            <a:r>
              <a:rPr lang="en-GB" dirty="0"/>
              <a:t>decide how best to address the requirements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4"/>
            </a:solidFill>
          </a:ln>
        </p:spPr>
        <p:txBody>
          <a:bodyPr/>
          <a:lstStyle/>
          <a:p>
            <a:r>
              <a:rPr lang="en-US" dirty="0"/>
              <a:t>Scenario 1</a:t>
            </a:r>
          </a:p>
          <a:p>
            <a:pPr lvl="1"/>
            <a:r>
              <a:rPr lang="en-US" dirty="0"/>
              <a:t>Product and pricing</a:t>
            </a:r>
          </a:p>
        </p:txBody>
      </p:sp>
      <p:grpSp>
        <p:nvGrpSpPr>
          <p:cNvPr id="52" name="Group 51" descr="Icon of gear and two arrow">
            <a:extLst>
              <a:ext uri="{FF2B5EF4-FFF2-40B4-BE49-F238E27FC236}">
                <a16:creationId xmlns:a16="http://schemas.microsoft.com/office/drawing/2014/main" id="{4BE98F09-09F9-4F32-BBE7-8C4282440D30}"/>
              </a:ext>
            </a:extLst>
          </p:cNvPr>
          <p:cNvGrpSpPr/>
          <p:nvPr/>
        </p:nvGrpSpPr>
        <p:grpSpPr>
          <a:xfrm>
            <a:off x="4928347" y="4677391"/>
            <a:ext cx="723714" cy="723714"/>
            <a:chOff x="9893353" y="551475"/>
            <a:chExt cx="782637" cy="782637"/>
          </a:xfrm>
        </p:grpSpPr>
        <p:sp>
          <p:nvSpPr>
            <p:cNvPr id="53" name="AutoShape 3">
              <a:extLst>
                <a:ext uri="{FF2B5EF4-FFF2-40B4-BE49-F238E27FC236}">
                  <a16:creationId xmlns:a16="http://schemas.microsoft.com/office/drawing/2014/main" id="{ADDD1E6E-BF50-43DE-97B6-B598FBDA7AFD}"/>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
              <a:extLst>
                <a:ext uri="{FF2B5EF4-FFF2-40B4-BE49-F238E27FC236}">
                  <a16:creationId xmlns:a16="http://schemas.microsoft.com/office/drawing/2014/main" id="{B3F51C3D-5FC7-44CB-A29C-05A4D834B4E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5" name="Freeform 6">
              <a:extLst>
                <a:ext uri="{FF2B5EF4-FFF2-40B4-BE49-F238E27FC236}">
                  <a16:creationId xmlns:a16="http://schemas.microsoft.com/office/drawing/2014/main" id="{CD9A6BAB-D282-4E29-8595-4D06A1B66433}"/>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56" name="Freeform: Shape 55">
              <a:extLst>
                <a:ext uri="{FF2B5EF4-FFF2-40B4-BE49-F238E27FC236}">
                  <a16:creationId xmlns:a16="http://schemas.microsoft.com/office/drawing/2014/main" id="{89FE2FEB-56F5-4C61-BE26-99574E12657A}"/>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8" name="Freeform: Shape 57">
              <a:extLst>
                <a:ext uri="{FF2B5EF4-FFF2-40B4-BE49-F238E27FC236}">
                  <a16:creationId xmlns:a16="http://schemas.microsoft.com/office/drawing/2014/main" id="{4D15BEB7-33DA-46F4-8D53-1427BB6615BB}"/>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1" name="Freeform: Shape 60">
              <a:extLst>
                <a:ext uri="{FF2B5EF4-FFF2-40B4-BE49-F238E27FC236}">
                  <a16:creationId xmlns:a16="http://schemas.microsoft.com/office/drawing/2014/main" id="{6EFC9CCD-009F-4684-A6B2-F2250838F56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4"/>
            </a:solidFill>
          </a:ln>
        </p:spPr>
        <p:txBody>
          <a:bodyPr/>
          <a:lstStyle/>
          <a:p>
            <a:r>
              <a:rPr lang="en-US" dirty="0"/>
              <a:t>Scenario 2</a:t>
            </a:r>
          </a:p>
          <a:p>
            <a:pPr lvl="1"/>
            <a:r>
              <a:rPr lang="en-US" dirty="0"/>
              <a:t>Customer service</a:t>
            </a:r>
          </a:p>
        </p:txBody>
      </p:sp>
      <p:grpSp>
        <p:nvGrpSpPr>
          <p:cNvPr id="62" name="Group 61" descr="Icon of gear and two arrow">
            <a:extLst>
              <a:ext uri="{FF2B5EF4-FFF2-40B4-BE49-F238E27FC236}">
                <a16:creationId xmlns:a16="http://schemas.microsoft.com/office/drawing/2014/main" id="{B3B05BE9-CD9E-45FE-BAB3-7C725E513B44}"/>
              </a:ext>
            </a:extLst>
          </p:cNvPr>
          <p:cNvGrpSpPr/>
          <p:nvPr/>
        </p:nvGrpSpPr>
        <p:grpSpPr>
          <a:xfrm>
            <a:off x="10833744" y="4677391"/>
            <a:ext cx="723714" cy="723714"/>
            <a:chOff x="9893353" y="551475"/>
            <a:chExt cx="782637" cy="782637"/>
          </a:xfrm>
        </p:grpSpPr>
        <p:sp>
          <p:nvSpPr>
            <p:cNvPr id="63" name="AutoShape 3">
              <a:extLst>
                <a:ext uri="{FF2B5EF4-FFF2-40B4-BE49-F238E27FC236}">
                  <a16:creationId xmlns:a16="http://schemas.microsoft.com/office/drawing/2014/main" id="{3B94178C-A075-4716-9F24-5121F4761A9B}"/>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36272B48-92D4-4D9F-80A7-74ABE49DBBD2}"/>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7972C6B9-EE1D-4625-85B4-B7B6CCB5C555}"/>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66" name="Freeform: Shape 65">
              <a:extLst>
                <a:ext uri="{FF2B5EF4-FFF2-40B4-BE49-F238E27FC236}">
                  <a16:creationId xmlns:a16="http://schemas.microsoft.com/office/drawing/2014/main" id="{78AF5191-CFEF-4FA3-A057-2BBBC548AC5C}"/>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AAA84B14-77F3-4F1C-90BE-6EB2D0C50324}"/>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67B31CEE-3F2D-4189-AD13-189B92E012ED}"/>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Scenario 1 Answer</a:t>
            </a:r>
          </a:p>
        </p:txBody>
      </p:sp>
      <p:sp>
        <p:nvSpPr>
          <p:cNvPr id="7" name="Text Placeholder 6">
            <a:extLst>
              <a:ext uri="{FF2B5EF4-FFF2-40B4-BE49-F238E27FC236}">
                <a16:creationId xmlns:a16="http://schemas.microsoft.com/office/drawing/2014/main" id="{0228FCC1-CEF7-4AC8-8D6E-B98DEB068EF6}"/>
              </a:ext>
            </a:extLst>
          </p:cNvPr>
          <p:cNvSpPr>
            <a:spLocks noGrp="1"/>
          </p:cNvSpPr>
          <p:nvPr>
            <p:ph type="body" sz="quarter" idx="22"/>
          </p:nvPr>
        </p:nvSpPr>
        <p:spPr/>
        <p:txBody>
          <a:bodyPr/>
          <a:lstStyle/>
          <a:p>
            <a:r>
              <a:rPr lang="en-US" dirty="0"/>
              <a:t>Product and Pricing</a:t>
            </a:r>
          </a:p>
        </p:txBody>
      </p:sp>
      <p:grpSp>
        <p:nvGrpSpPr>
          <p:cNvPr id="187" name="Group 186" descr="Icon of gear and two arrow">
            <a:extLst>
              <a:ext uri="{FF2B5EF4-FFF2-40B4-BE49-F238E27FC236}">
                <a16:creationId xmlns:a16="http://schemas.microsoft.com/office/drawing/2014/main" id="{6E2606DC-DA86-4803-A176-FC2E4B5172CD}"/>
              </a:ext>
            </a:extLst>
          </p:cNvPr>
          <p:cNvGrpSpPr/>
          <p:nvPr/>
        </p:nvGrpSpPr>
        <p:grpSpPr>
          <a:xfrm>
            <a:off x="418643" y="1931885"/>
            <a:ext cx="717140" cy="717242"/>
            <a:chOff x="418643" y="1456896"/>
            <a:chExt cx="717140" cy="717242"/>
          </a:xfrm>
        </p:grpSpPr>
        <p:grpSp>
          <p:nvGrpSpPr>
            <p:cNvPr id="188" name="Group 187">
              <a:extLst>
                <a:ext uri="{FF2B5EF4-FFF2-40B4-BE49-F238E27FC236}">
                  <a16:creationId xmlns:a16="http://schemas.microsoft.com/office/drawing/2014/main" id="{9DD2DB27-7650-4EE7-8F25-34B5E17D488F}"/>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93" name="Freeform 5">
                <a:extLst>
                  <a:ext uri="{FF2B5EF4-FFF2-40B4-BE49-F238E27FC236}">
                    <a16:creationId xmlns:a16="http://schemas.microsoft.com/office/drawing/2014/main" id="{63E5D051-76FB-4C9F-91C6-152ED0A96D0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
                <a:extLst>
                  <a:ext uri="{FF2B5EF4-FFF2-40B4-BE49-F238E27FC236}">
                    <a16:creationId xmlns:a16="http://schemas.microsoft.com/office/drawing/2014/main" id="{B80E447D-877F-4046-A43E-51E86F6CBE2C}"/>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89" name="Group 188" descr="Icon of gear and two arrow">
              <a:extLst>
                <a:ext uri="{FF2B5EF4-FFF2-40B4-BE49-F238E27FC236}">
                  <a16:creationId xmlns:a16="http://schemas.microsoft.com/office/drawing/2014/main" id="{7997570A-5A38-4B10-A604-3FEC77FDA951}"/>
                </a:ext>
              </a:extLst>
            </p:cNvPr>
            <p:cNvGrpSpPr>
              <a:grpSpLocks noChangeAspect="1"/>
            </p:cNvGrpSpPr>
            <p:nvPr/>
          </p:nvGrpSpPr>
          <p:grpSpPr>
            <a:xfrm>
              <a:off x="578448" y="1653485"/>
              <a:ext cx="397530" cy="324064"/>
              <a:chOff x="10035841" y="508637"/>
              <a:chExt cx="758435" cy="618272"/>
            </a:xfrm>
          </p:grpSpPr>
          <p:sp>
            <p:nvSpPr>
              <p:cNvPr id="190" name="Freeform: Shape 189">
                <a:extLst>
                  <a:ext uri="{FF2B5EF4-FFF2-40B4-BE49-F238E27FC236}">
                    <a16:creationId xmlns:a16="http://schemas.microsoft.com/office/drawing/2014/main" id="{8392DAD2-AC8E-4D4F-9850-BF2D9D1619F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1" name="Freeform: Shape 190">
                <a:extLst>
                  <a:ext uri="{FF2B5EF4-FFF2-40B4-BE49-F238E27FC236}">
                    <a16:creationId xmlns:a16="http://schemas.microsoft.com/office/drawing/2014/main" id="{1631198E-28F0-401A-A22A-4CDEE5A3401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2" name="Freeform: Shape 191">
                <a:extLst>
                  <a:ext uri="{FF2B5EF4-FFF2-40B4-BE49-F238E27FC236}">
                    <a16:creationId xmlns:a16="http://schemas.microsoft.com/office/drawing/2014/main" id="{CFC800D0-3E19-4EC7-B62C-B02F973582A0}"/>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Use Power Virtual Agents for Teams</a:t>
            </a:r>
          </a:p>
        </p:txBody>
      </p:sp>
      <p:grpSp>
        <p:nvGrpSpPr>
          <p:cNvPr id="195" name="Group 194" descr="Icon of chart with a rising arrow">
            <a:extLst>
              <a:ext uri="{FF2B5EF4-FFF2-40B4-BE49-F238E27FC236}">
                <a16:creationId xmlns:a16="http://schemas.microsoft.com/office/drawing/2014/main" id="{3B806ECA-C6B6-4331-87E1-E5D4D766DEB4}"/>
              </a:ext>
            </a:extLst>
          </p:cNvPr>
          <p:cNvGrpSpPr/>
          <p:nvPr/>
        </p:nvGrpSpPr>
        <p:grpSpPr>
          <a:xfrm>
            <a:off x="418643" y="2674863"/>
            <a:ext cx="717140" cy="717242"/>
            <a:chOff x="418643" y="2314535"/>
            <a:chExt cx="717140" cy="717242"/>
          </a:xfrm>
        </p:grpSpPr>
        <p:grpSp>
          <p:nvGrpSpPr>
            <p:cNvPr id="196" name="Group 195">
              <a:extLst>
                <a:ext uri="{FF2B5EF4-FFF2-40B4-BE49-F238E27FC236}">
                  <a16:creationId xmlns:a16="http://schemas.microsoft.com/office/drawing/2014/main" id="{79E8238D-7212-494A-952B-7F7849B7D55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00" name="Freeform 5">
                <a:extLst>
                  <a:ext uri="{FF2B5EF4-FFF2-40B4-BE49-F238E27FC236}">
                    <a16:creationId xmlns:a16="http://schemas.microsoft.com/office/drawing/2014/main" id="{495A5BA6-8BDD-4D91-A6C3-CD274382EF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
                <a:extLst>
                  <a:ext uri="{FF2B5EF4-FFF2-40B4-BE49-F238E27FC236}">
                    <a16:creationId xmlns:a16="http://schemas.microsoft.com/office/drawing/2014/main" id="{DAAB1094-3A72-49CC-BEF5-1BE90C2141F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chart with a rising arrow">
              <a:extLst>
                <a:ext uri="{FF2B5EF4-FFF2-40B4-BE49-F238E27FC236}">
                  <a16:creationId xmlns:a16="http://schemas.microsoft.com/office/drawing/2014/main" id="{77BE06B0-DEB0-496A-B0AE-140A703EC918}"/>
                </a:ext>
              </a:extLst>
            </p:cNvPr>
            <p:cNvGrpSpPr>
              <a:grpSpLocks noChangeAspect="1"/>
            </p:cNvGrpSpPr>
            <p:nvPr/>
          </p:nvGrpSpPr>
          <p:grpSpPr>
            <a:xfrm>
              <a:off x="603248" y="2499191"/>
              <a:ext cx="347930" cy="347930"/>
              <a:chOff x="3842467" y="3185112"/>
              <a:chExt cx="328830" cy="328830"/>
            </a:xfrm>
          </p:grpSpPr>
          <p:sp>
            <p:nvSpPr>
              <p:cNvPr id="198" name="Freeform 10">
                <a:extLst>
                  <a:ext uri="{FF2B5EF4-FFF2-40B4-BE49-F238E27FC236}">
                    <a16:creationId xmlns:a16="http://schemas.microsoft.com/office/drawing/2014/main" id="{1A1B907A-7CCF-4EF8-AF4B-F675864EA26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1">
                <a:extLst>
                  <a:ext uri="{FF2B5EF4-FFF2-40B4-BE49-F238E27FC236}">
                    <a16:creationId xmlns:a16="http://schemas.microsoft.com/office/drawing/2014/main" id="{AFF52EE8-503E-4197-A25D-1C2CBEEA64E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Create a Team for each country</a:t>
            </a:r>
          </a:p>
        </p:txBody>
      </p:sp>
      <p:grpSp>
        <p:nvGrpSpPr>
          <p:cNvPr id="202" name="Group 201" descr="Icon of calendar">
            <a:extLst>
              <a:ext uri="{FF2B5EF4-FFF2-40B4-BE49-F238E27FC236}">
                <a16:creationId xmlns:a16="http://schemas.microsoft.com/office/drawing/2014/main" id="{B1F8E65A-B744-4FF9-8959-B4AAECCC6253}"/>
              </a:ext>
            </a:extLst>
          </p:cNvPr>
          <p:cNvGrpSpPr/>
          <p:nvPr/>
        </p:nvGrpSpPr>
        <p:grpSpPr>
          <a:xfrm>
            <a:off x="418643" y="3417841"/>
            <a:ext cx="717140" cy="717242"/>
            <a:chOff x="418643" y="3160968"/>
            <a:chExt cx="717140" cy="717242"/>
          </a:xfrm>
        </p:grpSpPr>
        <p:grpSp>
          <p:nvGrpSpPr>
            <p:cNvPr id="203" name="Group 202">
              <a:extLst>
                <a:ext uri="{FF2B5EF4-FFF2-40B4-BE49-F238E27FC236}">
                  <a16:creationId xmlns:a16="http://schemas.microsoft.com/office/drawing/2014/main" id="{D3BC0B59-2061-480E-A716-B74010086391}"/>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218" name="Freeform 5">
                <a:extLst>
                  <a:ext uri="{FF2B5EF4-FFF2-40B4-BE49-F238E27FC236}">
                    <a16:creationId xmlns:a16="http://schemas.microsoft.com/office/drawing/2014/main" id="{145965DB-56FD-45EC-AF6A-D0124FFC802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60D060E4-B173-47F5-87A1-49AC095440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04" name="Group 203" descr="Icon of calendar">
              <a:extLst>
                <a:ext uri="{FF2B5EF4-FFF2-40B4-BE49-F238E27FC236}">
                  <a16:creationId xmlns:a16="http://schemas.microsoft.com/office/drawing/2014/main" id="{8C8FF992-3CD5-4FBD-B443-1BEE3FF4F68A}"/>
                </a:ext>
              </a:extLst>
            </p:cNvPr>
            <p:cNvGrpSpPr>
              <a:grpSpLocks noChangeAspect="1"/>
            </p:cNvGrpSpPr>
            <p:nvPr/>
          </p:nvGrpSpPr>
          <p:grpSpPr>
            <a:xfrm>
              <a:off x="599415" y="3370273"/>
              <a:ext cx="355596" cy="298632"/>
              <a:chOff x="2729230" y="4322068"/>
              <a:chExt cx="482169" cy="404930"/>
            </a:xfrm>
          </p:grpSpPr>
          <p:sp>
            <p:nvSpPr>
              <p:cNvPr id="205" name="Freeform: Shape 204">
                <a:extLst>
                  <a:ext uri="{FF2B5EF4-FFF2-40B4-BE49-F238E27FC236}">
                    <a16:creationId xmlns:a16="http://schemas.microsoft.com/office/drawing/2014/main" id="{25FF53F4-CE7D-47A3-9C6A-135ACC31DEF4}"/>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Shape 205">
                <a:extLst>
                  <a:ext uri="{FF2B5EF4-FFF2-40B4-BE49-F238E27FC236}">
                    <a16:creationId xmlns:a16="http://schemas.microsoft.com/office/drawing/2014/main" id="{FFB85C0D-5765-44F0-AE53-DAE2953655F0}"/>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07" name="Group 206">
                <a:extLst>
                  <a:ext uri="{FF2B5EF4-FFF2-40B4-BE49-F238E27FC236}">
                    <a16:creationId xmlns:a16="http://schemas.microsoft.com/office/drawing/2014/main" id="{71780EE6-A093-43C7-8BF8-2664DADC1A72}"/>
                  </a:ext>
                </a:extLst>
              </p:cNvPr>
              <p:cNvGrpSpPr/>
              <p:nvPr/>
            </p:nvGrpSpPr>
            <p:grpSpPr>
              <a:xfrm>
                <a:off x="2729230" y="4370939"/>
                <a:ext cx="482169" cy="356059"/>
                <a:chOff x="2729230" y="4370939"/>
                <a:chExt cx="482169" cy="356059"/>
              </a:xfrm>
              <a:solidFill>
                <a:srgbClr val="3C3C41"/>
              </a:solidFill>
            </p:grpSpPr>
            <p:sp>
              <p:nvSpPr>
                <p:cNvPr id="216" name="Freeform: Shape 215">
                  <a:extLst>
                    <a:ext uri="{FF2B5EF4-FFF2-40B4-BE49-F238E27FC236}">
                      <a16:creationId xmlns:a16="http://schemas.microsoft.com/office/drawing/2014/main" id="{4E0C1C91-F7D9-47CD-AFCB-4424B5C384A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Shape 216">
                  <a:extLst>
                    <a:ext uri="{FF2B5EF4-FFF2-40B4-BE49-F238E27FC236}">
                      <a16:creationId xmlns:a16="http://schemas.microsoft.com/office/drawing/2014/main" id="{E34F9661-3DF9-47B4-90ED-E937BA21C2A2}"/>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08" name="Freeform: Shape 207">
                <a:extLst>
                  <a:ext uri="{FF2B5EF4-FFF2-40B4-BE49-F238E27FC236}">
                    <a16:creationId xmlns:a16="http://schemas.microsoft.com/office/drawing/2014/main" id="{1B9AA417-DF92-4DDF-81FB-B647B3A9D6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Shape 208">
                <a:extLst>
                  <a:ext uri="{FF2B5EF4-FFF2-40B4-BE49-F238E27FC236}">
                    <a16:creationId xmlns:a16="http://schemas.microsoft.com/office/drawing/2014/main" id="{FDC0F9D6-F249-4D74-BEA4-3B5948271129}"/>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Shape 209">
                <a:extLst>
                  <a:ext uri="{FF2B5EF4-FFF2-40B4-BE49-F238E27FC236}">
                    <a16:creationId xmlns:a16="http://schemas.microsoft.com/office/drawing/2014/main" id="{FA1F3474-4BE1-4E2C-AABB-0C7CE1621660}"/>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Shape 210">
                <a:extLst>
                  <a:ext uri="{FF2B5EF4-FFF2-40B4-BE49-F238E27FC236}">
                    <a16:creationId xmlns:a16="http://schemas.microsoft.com/office/drawing/2014/main" id="{6B75A1DB-9FF2-450B-BA87-6F226A41361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Shape 211">
                <a:extLst>
                  <a:ext uri="{FF2B5EF4-FFF2-40B4-BE49-F238E27FC236}">
                    <a16:creationId xmlns:a16="http://schemas.microsoft.com/office/drawing/2014/main" id="{BBE3C818-A1C5-4D5E-B5CE-2B044E0F0DC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Shape 212">
                <a:extLst>
                  <a:ext uri="{FF2B5EF4-FFF2-40B4-BE49-F238E27FC236}">
                    <a16:creationId xmlns:a16="http://schemas.microsoft.com/office/drawing/2014/main" id="{C17968FB-FB4B-4033-A6DD-DEBC977C25A2}"/>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Shape 213">
                <a:extLst>
                  <a:ext uri="{FF2B5EF4-FFF2-40B4-BE49-F238E27FC236}">
                    <a16:creationId xmlns:a16="http://schemas.microsoft.com/office/drawing/2014/main" id="{C889D57C-0088-4273-9470-1FD480591D5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Shape 214">
                <a:extLst>
                  <a:ext uri="{FF2B5EF4-FFF2-40B4-BE49-F238E27FC236}">
                    <a16:creationId xmlns:a16="http://schemas.microsoft.com/office/drawing/2014/main" id="{A1CF8A1B-8C56-4706-AEBE-FC999DEC157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Create a bot for each Team for the rules for that country</a:t>
            </a:r>
          </a:p>
        </p:txBody>
      </p:sp>
      <p:grpSp>
        <p:nvGrpSpPr>
          <p:cNvPr id="220" name="Group 219" descr="Icon of crosshair">
            <a:extLst>
              <a:ext uri="{FF2B5EF4-FFF2-40B4-BE49-F238E27FC236}">
                <a16:creationId xmlns:a16="http://schemas.microsoft.com/office/drawing/2014/main" id="{4D4DCEA9-297C-4E1E-A21C-790411C6D865}"/>
              </a:ext>
            </a:extLst>
          </p:cNvPr>
          <p:cNvGrpSpPr/>
          <p:nvPr/>
        </p:nvGrpSpPr>
        <p:grpSpPr>
          <a:xfrm>
            <a:off x="418643" y="4160819"/>
            <a:ext cx="717140" cy="717242"/>
            <a:chOff x="418643" y="4007401"/>
            <a:chExt cx="717140" cy="717242"/>
          </a:xfrm>
        </p:grpSpPr>
        <p:grpSp>
          <p:nvGrpSpPr>
            <p:cNvPr id="221" name="Group 220">
              <a:extLst>
                <a:ext uri="{FF2B5EF4-FFF2-40B4-BE49-F238E27FC236}">
                  <a16:creationId xmlns:a16="http://schemas.microsoft.com/office/drawing/2014/main" id="{A08B056A-7A82-49A1-9B75-69C1802C93B4}"/>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235" name="Freeform 5">
                <a:extLst>
                  <a:ext uri="{FF2B5EF4-FFF2-40B4-BE49-F238E27FC236}">
                    <a16:creationId xmlns:a16="http://schemas.microsoft.com/office/drawing/2014/main" id="{8BD5F93A-8CE1-407E-B430-4DC3C70ED49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6">
                <a:extLst>
                  <a:ext uri="{FF2B5EF4-FFF2-40B4-BE49-F238E27FC236}">
                    <a16:creationId xmlns:a16="http://schemas.microsoft.com/office/drawing/2014/main" id="{B7C74069-8E13-4001-A79A-62E6AB78181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22" name="Group 221" descr="Icon of crosshair">
              <a:extLst>
                <a:ext uri="{FF2B5EF4-FFF2-40B4-BE49-F238E27FC236}">
                  <a16:creationId xmlns:a16="http://schemas.microsoft.com/office/drawing/2014/main" id="{BCE16189-08C1-47DD-8846-05672E167A32}"/>
                </a:ext>
              </a:extLst>
            </p:cNvPr>
            <p:cNvGrpSpPr>
              <a:grpSpLocks noChangeAspect="1"/>
            </p:cNvGrpSpPr>
            <p:nvPr/>
          </p:nvGrpSpPr>
          <p:grpSpPr>
            <a:xfrm>
              <a:off x="598817" y="4187626"/>
              <a:ext cx="356792" cy="356792"/>
              <a:chOff x="2402115" y="2108508"/>
              <a:chExt cx="3002280" cy="3002280"/>
            </a:xfrm>
            <a:solidFill>
              <a:srgbClr val="3C3C41"/>
            </a:solidFill>
          </p:grpSpPr>
          <p:sp>
            <p:nvSpPr>
              <p:cNvPr id="223" name="Freeform: Shape 222">
                <a:extLst>
                  <a:ext uri="{FF2B5EF4-FFF2-40B4-BE49-F238E27FC236}">
                    <a16:creationId xmlns:a16="http://schemas.microsoft.com/office/drawing/2014/main" id="{7D4070A1-B88D-4859-A09F-FBB672B0877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4BB36F91-2881-4446-B9E8-41540A6C6C22}"/>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553512F-F6ED-40A5-96AE-4AF1FBB1DF9A}"/>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7B012A-99C4-4BF8-9426-5E086BD59729}"/>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A25F8F3-602C-4605-BE3E-44599AAF1A0F}"/>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74C47F8-317B-4EAF-A996-34E936F6122E}"/>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EE3B1BD-774F-44A2-8AA7-2BA02D513F7A}"/>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0A5B5A8F-85FA-4099-B2D0-950B7711BEAB}"/>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313596F-B9B6-4226-A085-5FC196BCF300}"/>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5BC079F-0E5A-4850-889B-BFA21B6C50FD}"/>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DFB81A0-8D74-43D9-B635-A15E4AB02951}"/>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B79BD86-F1CD-43FD-92B0-88013F2878F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Use Power Automate to perform calculations if necessary</a:t>
            </a:r>
          </a:p>
        </p:txBody>
      </p:sp>
    </p:spTree>
    <p:extLst>
      <p:ext uri="{BB962C8B-B14F-4D97-AF65-F5344CB8AC3E}">
        <p14:creationId xmlns:p14="http://schemas.microsoft.com/office/powerpoint/2010/main" val="89394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Scenario 2 Answer</a:t>
            </a:r>
          </a:p>
        </p:txBody>
      </p:sp>
      <p:sp>
        <p:nvSpPr>
          <p:cNvPr id="7" name="Text Placeholder 6">
            <a:extLst>
              <a:ext uri="{FF2B5EF4-FFF2-40B4-BE49-F238E27FC236}">
                <a16:creationId xmlns:a16="http://schemas.microsoft.com/office/drawing/2014/main" id="{0228FCC1-CEF7-4AC8-8D6E-B98DEB068EF6}"/>
              </a:ext>
            </a:extLst>
          </p:cNvPr>
          <p:cNvSpPr>
            <a:spLocks noGrp="1"/>
          </p:cNvSpPr>
          <p:nvPr>
            <p:ph type="body" sz="quarter" idx="22"/>
          </p:nvPr>
        </p:nvSpPr>
        <p:spPr/>
        <p:txBody>
          <a:bodyPr/>
          <a:lstStyle/>
          <a:p>
            <a:r>
              <a:rPr lang="en-US" dirty="0"/>
              <a:t>Customer service</a:t>
            </a:r>
          </a:p>
        </p:txBody>
      </p:sp>
      <p:grpSp>
        <p:nvGrpSpPr>
          <p:cNvPr id="187" name="Group 186" descr="Icon of gear and two arrow">
            <a:extLst>
              <a:ext uri="{FF2B5EF4-FFF2-40B4-BE49-F238E27FC236}">
                <a16:creationId xmlns:a16="http://schemas.microsoft.com/office/drawing/2014/main" id="{6E2606DC-DA86-4803-A176-FC2E4B5172CD}"/>
              </a:ext>
            </a:extLst>
          </p:cNvPr>
          <p:cNvGrpSpPr/>
          <p:nvPr/>
        </p:nvGrpSpPr>
        <p:grpSpPr>
          <a:xfrm>
            <a:off x="418643" y="1931885"/>
            <a:ext cx="717140" cy="717242"/>
            <a:chOff x="418643" y="1456896"/>
            <a:chExt cx="717140" cy="717242"/>
          </a:xfrm>
        </p:grpSpPr>
        <p:grpSp>
          <p:nvGrpSpPr>
            <p:cNvPr id="188" name="Group 187">
              <a:extLst>
                <a:ext uri="{FF2B5EF4-FFF2-40B4-BE49-F238E27FC236}">
                  <a16:creationId xmlns:a16="http://schemas.microsoft.com/office/drawing/2014/main" id="{9DD2DB27-7650-4EE7-8F25-34B5E17D488F}"/>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93" name="Freeform 5">
                <a:extLst>
                  <a:ext uri="{FF2B5EF4-FFF2-40B4-BE49-F238E27FC236}">
                    <a16:creationId xmlns:a16="http://schemas.microsoft.com/office/drawing/2014/main" id="{63E5D051-76FB-4C9F-91C6-152ED0A96D0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
                <a:extLst>
                  <a:ext uri="{FF2B5EF4-FFF2-40B4-BE49-F238E27FC236}">
                    <a16:creationId xmlns:a16="http://schemas.microsoft.com/office/drawing/2014/main" id="{B80E447D-877F-4046-A43E-51E86F6CBE2C}"/>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89" name="Group 188" descr="Icon of gear and two arrow">
              <a:extLst>
                <a:ext uri="{FF2B5EF4-FFF2-40B4-BE49-F238E27FC236}">
                  <a16:creationId xmlns:a16="http://schemas.microsoft.com/office/drawing/2014/main" id="{7997570A-5A38-4B10-A604-3FEC77FDA951}"/>
                </a:ext>
              </a:extLst>
            </p:cNvPr>
            <p:cNvGrpSpPr>
              <a:grpSpLocks noChangeAspect="1"/>
            </p:cNvGrpSpPr>
            <p:nvPr/>
          </p:nvGrpSpPr>
          <p:grpSpPr>
            <a:xfrm>
              <a:off x="578448" y="1653485"/>
              <a:ext cx="397530" cy="324064"/>
              <a:chOff x="10035841" y="508637"/>
              <a:chExt cx="758435" cy="618272"/>
            </a:xfrm>
          </p:grpSpPr>
          <p:sp>
            <p:nvSpPr>
              <p:cNvPr id="190" name="Freeform: Shape 189">
                <a:extLst>
                  <a:ext uri="{FF2B5EF4-FFF2-40B4-BE49-F238E27FC236}">
                    <a16:creationId xmlns:a16="http://schemas.microsoft.com/office/drawing/2014/main" id="{8392DAD2-AC8E-4D4F-9850-BF2D9D1619F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1" name="Freeform: Shape 190">
                <a:extLst>
                  <a:ext uri="{FF2B5EF4-FFF2-40B4-BE49-F238E27FC236}">
                    <a16:creationId xmlns:a16="http://schemas.microsoft.com/office/drawing/2014/main" id="{1631198E-28F0-401A-A22A-4CDEE5A3401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2" name="Freeform: Shape 191">
                <a:extLst>
                  <a:ext uri="{FF2B5EF4-FFF2-40B4-BE49-F238E27FC236}">
                    <a16:creationId xmlns:a16="http://schemas.microsoft.com/office/drawing/2014/main" id="{CFC800D0-3E19-4EC7-B62C-B02F973582A0}"/>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Use Power Virtual Agents web app</a:t>
            </a:r>
          </a:p>
        </p:txBody>
      </p:sp>
      <p:grpSp>
        <p:nvGrpSpPr>
          <p:cNvPr id="195" name="Group 194" descr="Icon of chart with a rising arrow">
            <a:extLst>
              <a:ext uri="{FF2B5EF4-FFF2-40B4-BE49-F238E27FC236}">
                <a16:creationId xmlns:a16="http://schemas.microsoft.com/office/drawing/2014/main" id="{3B806ECA-C6B6-4331-87E1-E5D4D766DEB4}"/>
              </a:ext>
            </a:extLst>
          </p:cNvPr>
          <p:cNvGrpSpPr/>
          <p:nvPr/>
        </p:nvGrpSpPr>
        <p:grpSpPr>
          <a:xfrm>
            <a:off x="418643" y="2674863"/>
            <a:ext cx="717140" cy="717242"/>
            <a:chOff x="418643" y="2314535"/>
            <a:chExt cx="717140" cy="717242"/>
          </a:xfrm>
        </p:grpSpPr>
        <p:grpSp>
          <p:nvGrpSpPr>
            <p:cNvPr id="196" name="Group 195">
              <a:extLst>
                <a:ext uri="{FF2B5EF4-FFF2-40B4-BE49-F238E27FC236}">
                  <a16:creationId xmlns:a16="http://schemas.microsoft.com/office/drawing/2014/main" id="{79E8238D-7212-494A-952B-7F7849B7D55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00" name="Freeform 5">
                <a:extLst>
                  <a:ext uri="{FF2B5EF4-FFF2-40B4-BE49-F238E27FC236}">
                    <a16:creationId xmlns:a16="http://schemas.microsoft.com/office/drawing/2014/main" id="{495A5BA6-8BDD-4D91-A6C3-CD274382EF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
                <a:extLst>
                  <a:ext uri="{FF2B5EF4-FFF2-40B4-BE49-F238E27FC236}">
                    <a16:creationId xmlns:a16="http://schemas.microsoft.com/office/drawing/2014/main" id="{DAAB1094-3A72-49CC-BEF5-1BE90C2141F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chart with a rising arrow">
              <a:extLst>
                <a:ext uri="{FF2B5EF4-FFF2-40B4-BE49-F238E27FC236}">
                  <a16:creationId xmlns:a16="http://schemas.microsoft.com/office/drawing/2014/main" id="{77BE06B0-DEB0-496A-B0AE-140A703EC918}"/>
                </a:ext>
              </a:extLst>
            </p:cNvPr>
            <p:cNvGrpSpPr>
              <a:grpSpLocks noChangeAspect="1"/>
            </p:cNvGrpSpPr>
            <p:nvPr/>
          </p:nvGrpSpPr>
          <p:grpSpPr>
            <a:xfrm>
              <a:off x="603248" y="2499191"/>
              <a:ext cx="347930" cy="347930"/>
              <a:chOff x="3842467" y="3185112"/>
              <a:chExt cx="328830" cy="328830"/>
            </a:xfrm>
          </p:grpSpPr>
          <p:sp>
            <p:nvSpPr>
              <p:cNvPr id="198" name="Freeform 10">
                <a:extLst>
                  <a:ext uri="{FF2B5EF4-FFF2-40B4-BE49-F238E27FC236}">
                    <a16:creationId xmlns:a16="http://schemas.microsoft.com/office/drawing/2014/main" id="{1A1B907A-7CCF-4EF8-AF4B-F675864EA26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1">
                <a:extLst>
                  <a:ext uri="{FF2B5EF4-FFF2-40B4-BE49-F238E27FC236}">
                    <a16:creationId xmlns:a16="http://schemas.microsoft.com/office/drawing/2014/main" id="{AFF52EE8-503E-4197-A25D-1C2CBEEA64E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Implement Dynamics 365 </a:t>
            </a:r>
            <a:r>
              <a:rPr lang="en-US" dirty="0" err="1"/>
              <a:t>OmniChannel</a:t>
            </a:r>
            <a:r>
              <a:rPr lang="en-US" dirty="0"/>
              <a:t> engagement hub</a:t>
            </a:r>
          </a:p>
        </p:txBody>
      </p:sp>
      <p:grpSp>
        <p:nvGrpSpPr>
          <p:cNvPr id="202" name="Group 201" descr="Icon of calendar">
            <a:extLst>
              <a:ext uri="{FF2B5EF4-FFF2-40B4-BE49-F238E27FC236}">
                <a16:creationId xmlns:a16="http://schemas.microsoft.com/office/drawing/2014/main" id="{B1F8E65A-B744-4FF9-8959-B4AAECCC6253}"/>
              </a:ext>
            </a:extLst>
          </p:cNvPr>
          <p:cNvGrpSpPr/>
          <p:nvPr/>
        </p:nvGrpSpPr>
        <p:grpSpPr>
          <a:xfrm>
            <a:off x="418643" y="3417841"/>
            <a:ext cx="717140" cy="717242"/>
            <a:chOff x="418643" y="3160968"/>
            <a:chExt cx="717140" cy="717242"/>
          </a:xfrm>
        </p:grpSpPr>
        <p:grpSp>
          <p:nvGrpSpPr>
            <p:cNvPr id="203" name="Group 202">
              <a:extLst>
                <a:ext uri="{FF2B5EF4-FFF2-40B4-BE49-F238E27FC236}">
                  <a16:creationId xmlns:a16="http://schemas.microsoft.com/office/drawing/2014/main" id="{D3BC0B59-2061-480E-A716-B74010086391}"/>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218" name="Freeform 5">
                <a:extLst>
                  <a:ext uri="{FF2B5EF4-FFF2-40B4-BE49-F238E27FC236}">
                    <a16:creationId xmlns:a16="http://schemas.microsoft.com/office/drawing/2014/main" id="{145965DB-56FD-45EC-AF6A-D0124FFC802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60D060E4-B173-47F5-87A1-49AC095440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04" name="Group 203" descr="Icon of calendar">
              <a:extLst>
                <a:ext uri="{FF2B5EF4-FFF2-40B4-BE49-F238E27FC236}">
                  <a16:creationId xmlns:a16="http://schemas.microsoft.com/office/drawing/2014/main" id="{8C8FF992-3CD5-4FBD-B443-1BEE3FF4F68A}"/>
                </a:ext>
              </a:extLst>
            </p:cNvPr>
            <p:cNvGrpSpPr>
              <a:grpSpLocks noChangeAspect="1"/>
            </p:cNvGrpSpPr>
            <p:nvPr/>
          </p:nvGrpSpPr>
          <p:grpSpPr>
            <a:xfrm>
              <a:off x="599415" y="3370273"/>
              <a:ext cx="355596" cy="298632"/>
              <a:chOff x="2729230" y="4322068"/>
              <a:chExt cx="482169" cy="404930"/>
            </a:xfrm>
          </p:grpSpPr>
          <p:sp>
            <p:nvSpPr>
              <p:cNvPr id="205" name="Freeform: Shape 204">
                <a:extLst>
                  <a:ext uri="{FF2B5EF4-FFF2-40B4-BE49-F238E27FC236}">
                    <a16:creationId xmlns:a16="http://schemas.microsoft.com/office/drawing/2014/main" id="{25FF53F4-CE7D-47A3-9C6A-135ACC31DEF4}"/>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Shape 205">
                <a:extLst>
                  <a:ext uri="{FF2B5EF4-FFF2-40B4-BE49-F238E27FC236}">
                    <a16:creationId xmlns:a16="http://schemas.microsoft.com/office/drawing/2014/main" id="{FFB85C0D-5765-44F0-AE53-DAE2953655F0}"/>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07" name="Group 206">
                <a:extLst>
                  <a:ext uri="{FF2B5EF4-FFF2-40B4-BE49-F238E27FC236}">
                    <a16:creationId xmlns:a16="http://schemas.microsoft.com/office/drawing/2014/main" id="{71780EE6-A093-43C7-8BF8-2664DADC1A72}"/>
                  </a:ext>
                </a:extLst>
              </p:cNvPr>
              <p:cNvGrpSpPr/>
              <p:nvPr/>
            </p:nvGrpSpPr>
            <p:grpSpPr>
              <a:xfrm>
                <a:off x="2729230" y="4370939"/>
                <a:ext cx="482169" cy="356059"/>
                <a:chOff x="2729230" y="4370939"/>
                <a:chExt cx="482169" cy="356059"/>
              </a:xfrm>
              <a:solidFill>
                <a:srgbClr val="3C3C41"/>
              </a:solidFill>
            </p:grpSpPr>
            <p:sp>
              <p:nvSpPr>
                <p:cNvPr id="216" name="Freeform: Shape 215">
                  <a:extLst>
                    <a:ext uri="{FF2B5EF4-FFF2-40B4-BE49-F238E27FC236}">
                      <a16:creationId xmlns:a16="http://schemas.microsoft.com/office/drawing/2014/main" id="{4E0C1C91-F7D9-47CD-AFCB-4424B5C384A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Shape 216">
                  <a:extLst>
                    <a:ext uri="{FF2B5EF4-FFF2-40B4-BE49-F238E27FC236}">
                      <a16:creationId xmlns:a16="http://schemas.microsoft.com/office/drawing/2014/main" id="{E34F9661-3DF9-47B4-90ED-E937BA21C2A2}"/>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08" name="Freeform: Shape 207">
                <a:extLst>
                  <a:ext uri="{FF2B5EF4-FFF2-40B4-BE49-F238E27FC236}">
                    <a16:creationId xmlns:a16="http://schemas.microsoft.com/office/drawing/2014/main" id="{1B9AA417-DF92-4DDF-81FB-B647B3A9D6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Shape 208">
                <a:extLst>
                  <a:ext uri="{FF2B5EF4-FFF2-40B4-BE49-F238E27FC236}">
                    <a16:creationId xmlns:a16="http://schemas.microsoft.com/office/drawing/2014/main" id="{FDC0F9D6-F249-4D74-BEA4-3B5948271129}"/>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Shape 209">
                <a:extLst>
                  <a:ext uri="{FF2B5EF4-FFF2-40B4-BE49-F238E27FC236}">
                    <a16:creationId xmlns:a16="http://schemas.microsoft.com/office/drawing/2014/main" id="{FA1F3474-4BE1-4E2C-AABB-0C7CE1621660}"/>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Shape 210">
                <a:extLst>
                  <a:ext uri="{FF2B5EF4-FFF2-40B4-BE49-F238E27FC236}">
                    <a16:creationId xmlns:a16="http://schemas.microsoft.com/office/drawing/2014/main" id="{6B75A1DB-9FF2-450B-BA87-6F226A41361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Shape 211">
                <a:extLst>
                  <a:ext uri="{FF2B5EF4-FFF2-40B4-BE49-F238E27FC236}">
                    <a16:creationId xmlns:a16="http://schemas.microsoft.com/office/drawing/2014/main" id="{BBE3C818-A1C5-4D5E-B5CE-2B044E0F0DC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Shape 212">
                <a:extLst>
                  <a:ext uri="{FF2B5EF4-FFF2-40B4-BE49-F238E27FC236}">
                    <a16:creationId xmlns:a16="http://schemas.microsoft.com/office/drawing/2014/main" id="{C17968FB-FB4B-4033-A6DD-DEBC977C25A2}"/>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Shape 213">
                <a:extLst>
                  <a:ext uri="{FF2B5EF4-FFF2-40B4-BE49-F238E27FC236}">
                    <a16:creationId xmlns:a16="http://schemas.microsoft.com/office/drawing/2014/main" id="{C889D57C-0088-4273-9470-1FD480591D5C}"/>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Shape 214">
                <a:extLst>
                  <a:ext uri="{FF2B5EF4-FFF2-40B4-BE49-F238E27FC236}">
                    <a16:creationId xmlns:a16="http://schemas.microsoft.com/office/drawing/2014/main" id="{A1CF8A1B-8C56-4706-AEBE-FC999DEC157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Create a </a:t>
            </a:r>
            <a:r>
              <a:rPr lang="en-US" dirty="0" err="1"/>
              <a:t>QnA</a:t>
            </a:r>
            <a:r>
              <a:rPr lang="en-US" dirty="0"/>
              <a:t> Maker knowledge base using the information in SharePoint</a:t>
            </a:r>
          </a:p>
        </p:txBody>
      </p:sp>
      <p:grpSp>
        <p:nvGrpSpPr>
          <p:cNvPr id="220" name="Group 219" descr="Icon of crosshair">
            <a:extLst>
              <a:ext uri="{FF2B5EF4-FFF2-40B4-BE49-F238E27FC236}">
                <a16:creationId xmlns:a16="http://schemas.microsoft.com/office/drawing/2014/main" id="{4D4DCEA9-297C-4E1E-A21C-790411C6D865}"/>
              </a:ext>
            </a:extLst>
          </p:cNvPr>
          <p:cNvGrpSpPr/>
          <p:nvPr/>
        </p:nvGrpSpPr>
        <p:grpSpPr>
          <a:xfrm>
            <a:off x="418643" y="4160819"/>
            <a:ext cx="717140" cy="717242"/>
            <a:chOff x="418643" y="4007401"/>
            <a:chExt cx="717140" cy="717242"/>
          </a:xfrm>
        </p:grpSpPr>
        <p:grpSp>
          <p:nvGrpSpPr>
            <p:cNvPr id="221" name="Group 220">
              <a:extLst>
                <a:ext uri="{FF2B5EF4-FFF2-40B4-BE49-F238E27FC236}">
                  <a16:creationId xmlns:a16="http://schemas.microsoft.com/office/drawing/2014/main" id="{A08B056A-7A82-49A1-9B75-69C1802C93B4}"/>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235" name="Freeform 5">
                <a:extLst>
                  <a:ext uri="{FF2B5EF4-FFF2-40B4-BE49-F238E27FC236}">
                    <a16:creationId xmlns:a16="http://schemas.microsoft.com/office/drawing/2014/main" id="{8BD5F93A-8CE1-407E-B430-4DC3C70ED49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6">
                <a:extLst>
                  <a:ext uri="{FF2B5EF4-FFF2-40B4-BE49-F238E27FC236}">
                    <a16:creationId xmlns:a16="http://schemas.microsoft.com/office/drawing/2014/main" id="{B7C74069-8E13-4001-A79A-62E6AB78181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22" name="Group 221" descr="Icon of crosshair">
              <a:extLst>
                <a:ext uri="{FF2B5EF4-FFF2-40B4-BE49-F238E27FC236}">
                  <a16:creationId xmlns:a16="http://schemas.microsoft.com/office/drawing/2014/main" id="{BCE16189-08C1-47DD-8846-05672E167A32}"/>
                </a:ext>
              </a:extLst>
            </p:cNvPr>
            <p:cNvGrpSpPr>
              <a:grpSpLocks noChangeAspect="1"/>
            </p:cNvGrpSpPr>
            <p:nvPr/>
          </p:nvGrpSpPr>
          <p:grpSpPr>
            <a:xfrm>
              <a:off x="598817" y="4187626"/>
              <a:ext cx="356792" cy="356792"/>
              <a:chOff x="2402115" y="2108508"/>
              <a:chExt cx="3002280" cy="3002280"/>
            </a:xfrm>
            <a:solidFill>
              <a:srgbClr val="3C3C41"/>
            </a:solidFill>
          </p:grpSpPr>
          <p:sp>
            <p:nvSpPr>
              <p:cNvPr id="223" name="Freeform: Shape 222">
                <a:extLst>
                  <a:ext uri="{FF2B5EF4-FFF2-40B4-BE49-F238E27FC236}">
                    <a16:creationId xmlns:a16="http://schemas.microsoft.com/office/drawing/2014/main" id="{7D4070A1-B88D-4859-A09F-FBB672B0877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4BB36F91-2881-4446-B9E8-41540A6C6C22}"/>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553512F-F6ED-40A5-96AE-4AF1FBB1DF9A}"/>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7B012A-99C4-4BF8-9426-5E086BD59729}"/>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A25F8F3-602C-4605-BE3E-44599AAF1A0F}"/>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74C47F8-317B-4EAF-A996-34E936F6122E}"/>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EE3B1BD-774F-44A2-8AA7-2BA02D513F7A}"/>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0A5B5A8F-85FA-4099-B2D0-950B7711BEAB}"/>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313596F-B9B6-4226-A085-5FC196BCF300}"/>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5BC079F-0E5A-4850-889B-BFA21B6C50FD}"/>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DFB81A0-8D74-43D9-B635-A15E4AB02951}"/>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B79BD86-F1CD-43FD-92B0-88013F2878F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Integrate </a:t>
            </a:r>
            <a:r>
              <a:rPr lang="en-US" dirty="0" err="1"/>
              <a:t>QnA</a:t>
            </a:r>
            <a:r>
              <a:rPr lang="en-US" dirty="0"/>
              <a:t> Maker using Power Automate</a:t>
            </a:r>
          </a:p>
        </p:txBody>
      </p:sp>
      <p:grpSp>
        <p:nvGrpSpPr>
          <p:cNvPr id="59" name="Group 58" descr="Icon of document with check list">
            <a:extLst>
              <a:ext uri="{FF2B5EF4-FFF2-40B4-BE49-F238E27FC236}">
                <a16:creationId xmlns:a16="http://schemas.microsoft.com/office/drawing/2014/main" id="{9F00C6F0-F8EB-455C-85DA-61190F4B7BE9}"/>
              </a:ext>
            </a:extLst>
          </p:cNvPr>
          <p:cNvGrpSpPr/>
          <p:nvPr/>
        </p:nvGrpSpPr>
        <p:grpSpPr>
          <a:xfrm>
            <a:off x="418643" y="4903797"/>
            <a:ext cx="722086" cy="722188"/>
            <a:chOff x="418643" y="4853834"/>
            <a:chExt cx="717140" cy="717242"/>
          </a:xfrm>
        </p:grpSpPr>
        <p:grpSp>
          <p:nvGrpSpPr>
            <p:cNvPr id="60" name="Group 59">
              <a:extLst>
                <a:ext uri="{FF2B5EF4-FFF2-40B4-BE49-F238E27FC236}">
                  <a16:creationId xmlns:a16="http://schemas.microsoft.com/office/drawing/2014/main" id="{DC43A4BE-FBE9-4068-927F-B5FBAB0C594D}"/>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72" name="Freeform 5">
                <a:extLst>
                  <a:ext uri="{FF2B5EF4-FFF2-40B4-BE49-F238E27FC236}">
                    <a16:creationId xmlns:a16="http://schemas.microsoft.com/office/drawing/2014/main" id="{5B32E82C-8D76-4F4C-974C-6B1980A9B63A}"/>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3" name="Freeform 6">
                <a:extLst>
                  <a:ext uri="{FF2B5EF4-FFF2-40B4-BE49-F238E27FC236}">
                    <a16:creationId xmlns:a16="http://schemas.microsoft.com/office/drawing/2014/main" id="{4D827793-1F02-4CE0-ABFA-B132EDDA67E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descr="Icon of document with check list">
              <a:extLst>
                <a:ext uri="{FF2B5EF4-FFF2-40B4-BE49-F238E27FC236}">
                  <a16:creationId xmlns:a16="http://schemas.microsoft.com/office/drawing/2014/main" id="{4B246F29-E416-4DB9-9091-1FF00A6D60E2}"/>
                </a:ext>
              </a:extLst>
            </p:cNvPr>
            <p:cNvGrpSpPr>
              <a:grpSpLocks noChangeAspect="1"/>
            </p:cNvGrpSpPr>
            <p:nvPr/>
          </p:nvGrpSpPr>
          <p:grpSpPr>
            <a:xfrm>
              <a:off x="644013" y="5035533"/>
              <a:ext cx="266400" cy="353844"/>
              <a:chOff x="9068462" y="4294986"/>
              <a:chExt cx="345641" cy="459094"/>
            </a:xfrm>
          </p:grpSpPr>
          <p:sp>
            <p:nvSpPr>
              <p:cNvPr id="62" name="Freeform: Shape 61">
                <a:extLst>
                  <a:ext uri="{FF2B5EF4-FFF2-40B4-BE49-F238E27FC236}">
                    <a16:creationId xmlns:a16="http://schemas.microsoft.com/office/drawing/2014/main" id="{E39C01C0-AE17-411B-8882-EA182D465962}"/>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3" name="Freeform: Shape 62">
                <a:extLst>
                  <a:ext uri="{FF2B5EF4-FFF2-40B4-BE49-F238E27FC236}">
                    <a16:creationId xmlns:a16="http://schemas.microsoft.com/office/drawing/2014/main" id="{6F374E53-A303-4442-AD9D-308E6640EB69}"/>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4" name="Freeform: Shape 63">
                <a:extLst>
                  <a:ext uri="{FF2B5EF4-FFF2-40B4-BE49-F238E27FC236}">
                    <a16:creationId xmlns:a16="http://schemas.microsoft.com/office/drawing/2014/main" id="{44453FD9-DB1C-424B-B658-5747BCED3391}"/>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Shape 64">
                <a:extLst>
                  <a:ext uri="{FF2B5EF4-FFF2-40B4-BE49-F238E27FC236}">
                    <a16:creationId xmlns:a16="http://schemas.microsoft.com/office/drawing/2014/main" id="{B9B06822-CD1B-4D53-9EB6-7A3BF6DD9AA6}"/>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Shape 65">
                <a:extLst>
                  <a:ext uri="{FF2B5EF4-FFF2-40B4-BE49-F238E27FC236}">
                    <a16:creationId xmlns:a16="http://schemas.microsoft.com/office/drawing/2014/main" id="{16E07E9A-17AC-44DC-9905-331E49A80CCA}"/>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335A6940-9209-493B-89F9-0A802ABCB71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6E72554E-5157-4C18-8933-A826C9A1F6DF}"/>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Shape 68">
                <a:extLst>
                  <a:ext uri="{FF2B5EF4-FFF2-40B4-BE49-F238E27FC236}">
                    <a16:creationId xmlns:a16="http://schemas.microsoft.com/office/drawing/2014/main" id="{D261B0B9-3C44-4B1F-9CFD-306E4E030BCA}"/>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Shape 69">
                <a:extLst>
                  <a:ext uri="{FF2B5EF4-FFF2-40B4-BE49-F238E27FC236}">
                    <a16:creationId xmlns:a16="http://schemas.microsoft.com/office/drawing/2014/main" id="{CFEE10CC-0E15-4B24-8295-F4163B0655B9}"/>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FBE9120D-3D89-4059-B2CF-239D8866D8E0}"/>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Deploy to web channel</a:t>
            </a:r>
          </a:p>
        </p:txBody>
      </p:sp>
    </p:spTree>
    <p:extLst>
      <p:ext uri="{BB962C8B-B14F-4D97-AF65-F5344CB8AC3E}">
        <p14:creationId xmlns:p14="http://schemas.microsoft.com/office/powerpoint/2010/main" val="1129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grpSp>
        <p:nvGrpSpPr>
          <p:cNvPr id="73" name="Group 72" descr="Icon of gear and two arrow">
            <a:extLst>
              <a:ext uri="{FF2B5EF4-FFF2-40B4-BE49-F238E27FC236}">
                <a16:creationId xmlns:a16="http://schemas.microsoft.com/office/drawing/2014/main" id="{8CD141CE-DEB6-4E6D-B7F2-92870AD15823}"/>
              </a:ext>
            </a:extLst>
          </p:cNvPr>
          <p:cNvGrpSpPr/>
          <p:nvPr/>
        </p:nvGrpSpPr>
        <p:grpSpPr>
          <a:xfrm>
            <a:off x="418643" y="1487929"/>
            <a:ext cx="717140" cy="717242"/>
            <a:chOff x="418643" y="1456896"/>
            <a:chExt cx="717140" cy="717242"/>
          </a:xfrm>
        </p:grpSpPr>
        <p:grpSp>
          <p:nvGrpSpPr>
            <p:cNvPr id="74" name="Group 73">
              <a:extLst>
                <a:ext uri="{FF2B5EF4-FFF2-40B4-BE49-F238E27FC236}">
                  <a16:creationId xmlns:a16="http://schemas.microsoft.com/office/drawing/2014/main" id="{AFEC8AF8-51A5-4613-9554-CE6E9939C0C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79" name="Freeform 5">
                <a:extLst>
                  <a:ext uri="{FF2B5EF4-FFF2-40B4-BE49-F238E27FC236}">
                    <a16:creationId xmlns:a16="http://schemas.microsoft.com/office/drawing/2014/main" id="{29DCA5E6-FADA-43C7-902A-3D4356ED74E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D70DFD80-1F9C-4B09-8C79-82DFC6721B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75" name="Group 74" descr="Icon of gear and two arrow">
              <a:extLst>
                <a:ext uri="{FF2B5EF4-FFF2-40B4-BE49-F238E27FC236}">
                  <a16:creationId xmlns:a16="http://schemas.microsoft.com/office/drawing/2014/main" id="{DD46FE5C-FE9D-4A4A-9FDF-EDF17BC30EB9}"/>
                </a:ext>
              </a:extLst>
            </p:cNvPr>
            <p:cNvGrpSpPr>
              <a:grpSpLocks noChangeAspect="1"/>
            </p:cNvGrpSpPr>
            <p:nvPr/>
          </p:nvGrpSpPr>
          <p:grpSpPr>
            <a:xfrm>
              <a:off x="578448" y="1653485"/>
              <a:ext cx="397530" cy="324064"/>
              <a:chOff x="10035841" y="508637"/>
              <a:chExt cx="758435" cy="618272"/>
            </a:xfrm>
          </p:grpSpPr>
          <p:sp>
            <p:nvSpPr>
              <p:cNvPr id="76" name="Freeform: Shape 75">
                <a:extLst>
                  <a:ext uri="{FF2B5EF4-FFF2-40B4-BE49-F238E27FC236}">
                    <a16:creationId xmlns:a16="http://schemas.microsoft.com/office/drawing/2014/main" id="{DF49F939-15FB-47A7-AC34-97DDAE18BF3B}"/>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E1D92D5C-0ED3-416B-9ECF-1236F1FDB54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10C3097C-598C-42BF-9103-B3E006C978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GB" dirty="0"/>
              <a:t>Power Virtual Agents are a very powerful tool for creating great customer experiences</a:t>
            </a:r>
            <a:endParaRPr lang="en-US" dirty="0"/>
          </a:p>
        </p:txBody>
      </p:sp>
      <p:grpSp>
        <p:nvGrpSpPr>
          <p:cNvPr id="81" name="Group 80" descr="Icon of chart with a rising arrow">
            <a:extLst>
              <a:ext uri="{FF2B5EF4-FFF2-40B4-BE49-F238E27FC236}">
                <a16:creationId xmlns:a16="http://schemas.microsoft.com/office/drawing/2014/main" id="{E1A1AB23-5742-484E-A3AC-B4107EDC7993}"/>
              </a:ext>
            </a:extLst>
          </p:cNvPr>
          <p:cNvGrpSpPr/>
          <p:nvPr/>
        </p:nvGrpSpPr>
        <p:grpSpPr>
          <a:xfrm>
            <a:off x="418643" y="2533089"/>
            <a:ext cx="717140" cy="717242"/>
            <a:chOff x="418643" y="2314535"/>
            <a:chExt cx="717140" cy="717242"/>
          </a:xfrm>
        </p:grpSpPr>
        <p:grpSp>
          <p:nvGrpSpPr>
            <p:cNvPr id="82" name="Group 81">
              <a:extLst>
                <a:ext uri="{FF2B5EF4-FFF2-40B4-BE49-F238E27FC236}">
                  <a16:creationId xmlns:a16="http://schemas.microsoft.com/office/drawing/2014/main" id="{90FE953A-2535-42D1-ABF0-CFCC9FE1A583}"/>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86" name="Freeform 5">
                <a:extLst>
                  <a:ext uri="{FF2B5EF4-FFF2-40B4-BE49-F238E27FC236}">
                    <a16:creationId xmlns:a16="http://schemas.microsoft.com/office/drawing/2014/main" id="{5B84660B-F57A-4D28-9F7D-99D9B1354F1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7" name="Freeform 6">
                <a:extLst>
                  <a:ext uri="{FF2B5EF4-FFF2-40B4-BE49-F238E27FC236}">
                    <a16:creationId xmlns:a16="http://schemas.microsoft.com/office/drawing/2014/main" id="{9FDB5214-0A16-47BD-A3DE-670677D6FF40}"/>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3" name="Group 82" descr="Icon of chart with a rising arrow">
              <a:extLst>
                <a:ext uri="{FF2B5EF4-FFF2-40B4-BE49-F238E27FC236}">
                  <a16:creationId xmlns:a16="http://schemas.microsoft.com/office/drawing/2014/main" id="{60B4FA63-AB7D-46C1-B0A9-396EC4D9861D}"/>
                </a:ext>
              </a:extLst>
            </p:cNvPr>
            <p:cNvGrpSpPr>
              <a:grpSpLocks noChangeAspect="1"/>
            </p:cNvGrpSpPr>
            <p:nvPr/>
          </p:nvGrpSpPr>
          <p:grpSpPr>
            <a:xfrm>
              <a:off x="603248" y="2499191"/>
              <a:ext cx="347930" cy="347930"/>
              <a:chOff x="3842467" y="3185112"/>
              <a:chExt cx="328830" cy="328830"/>
            </a:xfrm>
          </p:grpSpPr>
          <p:sp>
            <p:nvSpPr>
              <p:cNvPr id="84" name="Freeform 10">
                <a:extLst>
                  <a:ext uri="{FF2B5EF4-FFF2-40B4-BE49-F238E27FC236}">
                    <a16:creationId xmlns:a16="http://schemas.microsoft.com/office/drawing/2014/main" id="{0BE46254-9887-43ED-92F3-006F234CBF22}"/>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1">
                <a:extLst>
                  <a:ext uri="{FF2B5EF4-FFF2-40B4-BE49-F238E27FC236}">
                    <a16:creationId xmlns:a16="http://schemas.microsoft.com/office/drawing/2014/main" id="{46D928B4-988C-437D-82C5-5BD428032EB0}"/>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GB" dirty="0"/>
              <a:t>The solution architect should consider using chatbots as part of the solution</a:t>
            </a:r>
            <a:endParaRPr lang="en-US" dirty="0"/>
          </a:p>
        </p:txBody>
      </p:sp>
      <p:grpSp>
        <p:nvGrpSpPr>
          <p:cNvPr id="88" name="Group 87" descr="Icon of calendar">
            <a:extLst>
              <a:ext uri="{FF2B5EF4-FFF2-40B4-BE49-F238E27FC236}">
                <a16:creationId xmlns:a16="http://schemas.microsoft.com/office/drawing/2014/main" id="{C6ECD23C-3171-4564-B907-386E562ACE40}"/>
              </a:ext>
            </a:extLst>
          </p:cNvPr>
          <p:cNvGrpSpPr/>
          <p:nvPr/>
        </p:nvGrpSpPr>
        <p:grpSpPr>
          <a:xfrm>
            <a:off x="418643" y="3578249"/>
            <a:ext cx="717140" cy="717242"/>
            <a:chOff x="418643" y="3160968"/>
            <a:chExt cx="717140" cy="717242"/>
          </a:xfrm>
        </p:grpSpPr>
        <p:grpSp>
          <p:nvGrpSpPr>
            <p:cNvPr id="89" name="Group 88">
              <a:extLst>
                <a:ext uri="{FF2B5EF4-FFF2-40B4-BE49-F238E27FC236}">
                  <a16:creationId xmlns:a16="http://schemas.microsoft.com/office/drawing/2014/main" id="{884DB8D3-4FAC-4110-BE06-713317526FCC}"/>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04" name="Freeform 5">
                <a:extLst>
                  <a:ext uri="{FF2B5EF4-FFF2-40B4-BE49-F238E27FC236}">
                    <a16:creationId xmlns:a16="http://schemas.microsoft.com/office/drawing/2014/main" id="{D01CECBA-BF85-48DF-8432-168E364DB16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5" name="Freeform 6">
                <a:extLst>
                  <a:ext uri="{FF2B5EF4-FFF2-40B4-BE49-F238E27FC236}">
                    <a16:creationId xmlns:a16="http://schemas.microsoft.com/office/drawing/2014/main" id="{30DF0E0F-230C-4BA3-B412-021B33D7D2F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90" name="Group 89" descr="Icon of calendar">
              <a:extLst>
                <a:ext uri="{FF2B5EF4-FFF2-40B4-BE49-F238E27FC236}">
                  <a16:creationId xmlns:a16="http://schemas.microsoft.com/office/drawing/2014/main" id="{1D873C42-5AF0-46AA-96F7-B99DE9D09A3F}"/>
                </a:ext>
              </a:extLst>
            </p:cNvPr>
            <p:cNvGrpSpPr>
              <a:grpSpLocks noChangeAspect="1"/>
            </p:cNvGrpSpPr>
            <p:nvPr/>
          </p:nvGrpSpPr>
          <p:grpSpPr>
            <a:xfrm>
              <a:off x="599415" y="3370273"/>
              <a:ext cx="355596" cy="298632"/>
              <a:chOff x="2729230" y="4322068"/>
              <a:chExt cx="482169" cy="404930"/>
            </a:xfrm>
          </p:grpSpPr>
          <p:sp>
            <p:nvSpPr>
              <p:cNvPr id="91" name="Freeform: Shape 90">
                <a:extLst>
                  <a:ext uri="{FF2B5EF4-FFF2-40B4-BE49-F238E27FC236}">
                    <a16:creationId xmlns:a16="http://schemas.microsoft.com/office/drawing/2014/main" id="{0ABA3850-4F31-4770-9833-1EE948DC154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7E7BB936-632E-4D90-8817-F6C507065ECE}"/>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93" name="Group 92">
                <a:extLst>
                  <a:ext uri="{FF2B5EF4-FFF2-40B4-BE49-F238E27FC236}">
                    <a16:creationId xmlns:a16="http://schemas.microsoft.com/office/drawing/2014/main" id="{7982BA1C-09DE-4042-B24C-1B20E78A5C04}"/>
                  </a:ext>
                </a:extLst>
              </p:cNvPr>
              <p:cNvGrpSpPr/>
              <p:nvPr/>
            </p:nvGrpSpPr>
            <p:grpSpPr>
              <a:xfrm>
                <a:off x="2729230" y="4370939"/>
                <a:ext cx="482169" cy="356059"/>
                <a:chOff x="2729230" y="4370939"/>
                <a:chExt cx="482169" cy="356059"/>
              </a:xfrm>
              <a:solidFill>
                <a:srgbClr val="3C3C41"/>
              </a:solidFill>
            </p:grpSpPr>
            <p:sp>
              <p:nvSpPr>
                <p:cNvPr id="102" name="Freeform: Shape 101">
                  <a:extLst>
                    <a:ext uri="{FF2B5EF4-FFF2-40B4-BE49-F238E27FC236}">
                      <a16:creationId xmlns:a16="http://schemas.microsoft.com/office/drawing/2014/main" id="{C51B36E0-C039-4A90-A286-AD02D6DF9A63}"/>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01272B66-892C-41E1-B261-5C2B6C168A6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 name="Freeform: Shape 93">
                <a:extLst>
                  <a:ext uri="{FF2B5EF4-FFF2-40B4-BE49-F238E27FC236}">
                    <a16:creationId xmlns:a16="http://schemas.microsoft.com/office/drawing/2014/main" id="{AB3FD993-80F8-48A7-B134-F85B6B891B5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C57A19ED-7262-4307-B2B3-C6BB4B397BE0}"/>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FF8E3805-11D2-4534-BD6F-0507C1AAE9D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B0CF8A11-382C-445F-A891-343202A5B90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A422FB48-E6AC-419D-B8E6-CDF3E4E1896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Shape 98">
                <a:extLst>
                  <a:ext uri="{FF2B5EF4-FFF2-40B4-BE49-F238E27FC236}">
                    <a16:creationId xmlns:a16="http://schemas.microsoft.com/office/drawing/2014/main" id="{964CACB5-7379-49D9-A33F-9FD6EA2FE04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Shape 99">
                <a:extLst>
                  <a:ext uri="{FF2B5EF4-FFF2-40B4-BE49-F238E27FC236}">
                    <a16:creationId xmlns:a16="http://schemas.microsoft.com/office/drawing/2014/main" id="{22EB5DC7-3F9C-413D-92DB-C135FB30F956}"/>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8D3033FA-553C-43CE-84B0-708BB3AAA7BF}"/>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GB" dirty="0"/>
              <a:t>The solution architect will need to ensure that the project team follows the principles and best practices</a:t>
            </a:r>
            <a:endParaRPr lang="en-US" dirty="0"/>
          </a:p>
        </p:txBody>
      </p:sp>
    </p:spTree>
    <p:extLst>
      <p:ext uri="{BB962C8B-B14F-4D97-AF65-F5344CB8AC3E}">
        <p14:creationId xmlns:p14="http://schemas.microsoft.com/office/powerpoint/2010/main" val="13582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449485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860D6E8-F022-452F-8DD6-E35901A3F4E3}"/>
              </a:ext>
            </a:extLst>
          </p:cNvPr>
          <p:cNvSpPr>
            <a:spLocks noGrp="1"/>
          </p:cNvSpPr>
          <p:nvPr>
            <p:ph type="title"/>
          </p:nvPr>
        </p:nvSpPr>
        <p:spPr/>
        <p:txBody>
          <a:bodyPr/>
          <a:lstStyle/>
          <a:p>
            <a:r>
              <a:rPr lang="en-GB" dirty="0"/>
              <a:t>What are chatbots and where are they used?</a:t>
            </a:r>
          </a:p>
        </p:txBody>
      </p:sp>
      <p:sp>
        <p:nvSpPr>
          <p:cNvPr id="29" name="Text Placeholder 28">
            <a:extLst>
              <a:ext uri="{FF2B5EF4-FFF2-40B4-BE49-F238E27FC236}">
                <a16:creationId xmlns:a16="http://schemas.microsoft.com/office/drawing/2014/main" id="{67D0D4EC-4526-49B9-8D77-9749A47BEB5F}"/>
              </a:ext>
            </a:extLst>
          </p:cNvPr>
          <p:cNvSpPr>
            <a:spLocks noGrp="1"/>
          </p:cNvSpPr>
          <p:nvPr>
            <p:ph type="body" sz="quarter" idx="45"/>
          </p:nvPr>
        </p:nvSpPr>
        <p:spPr/>
        <p:txBody>
          <a:bodyPr/>
          <a:lstStyle/>
          <a:p>
            <a:r>
              <a:rPr lang="en-GB" dirty="0"/>
              <a:t>Classroom discussion</a:t>
            </a:r>
          </a:p>
        </p:txBody>
      </p:sp>
      <p:pic>
        <p:nvPicPr>
          <p:cNvPr id="23" name="Picture Placeholder 9" descr="A group of people in a meeting with another of people present virtually through teams.">
            <a:extLst>
              <a:ext uri="{FF2B5EF4-FFF2-40B4-BE49-F238E27FC236}">
                <a16:creationId xmlns:a16="http://schemas.microsoft.com/office/drawing/2014/main" id="{93684371-74CA-4C80-A876-A674564AA14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7403" b="7403"/>
          <a:stretch/>
        </p:blipFill>
        <p:spPr/>
      </p:pic>
    </p:spTree>
    <p:extLst>
      <p:ext uri="{BB962C8B-B14F-4D97-AF65-F5344CB8AC3E}">
        <p14:creationId xmlns:p14="http://schemas.microsoft.com/office/powerpoint/2010/main" val="13166006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sz="quarter" idx="4294967295"/>
          </p:nvPr>
        </p:nvSpPr>
        <p:spPr>
          <a:xfrm>
            <a:off x="454169" y="1291797"/>
            <a:ext cx="4917931" cy="3739485"/>
          </a:xfrm>
          <a:prstGeom prst="rect">
            <a:avLst/>
          </a:prstGeom>
        </p:spPr>
        <p:txBody>
          <a:bodyPr/>
          <a:lstStyle/>
          <a:p>
            <a:pPr>
              <a:lnSpc>
                <a:spcPct val="100000"/>
              </a:lnSpc>
              <a:spcBef>
                <a:spcPts val="1200"/>
              </a:spcBef>
              <a:spcAft>
                <a:spcPts val="600"/>
              </a:spcAft>
            </a:pPr>
            <a:r>
              <a:rPr lang="en-US" sz="1600" spc="0" dirty="0">
                <a:solidFill>
                  <a:schemeClr val="tx1"/>
                </a:solidFill>
              </a:rPr>
              <a:t>Responsible AI</a:t>
            </a:r>
            <a:br>
              <a:rPr lang="en-US" sz="1600" spc="0" dirty="0">
                <a:solidFill>
                  <a:schemeClr val="tx1"/>
                </a:solidFill>
              </a:rPr>
            </a:br>
            <a:r>
              <a:rPr lang="en-US" sz="1600" spc="0" dirty="0">
                <a:latin typeface="+mn-lt"/>
                <a:hlinkClick r:id="rId3"/>
              </a:rPr>
              <a:t>https://www.microsoft.com/ai/responsible-ai</a:t>
            </a:r>
            <a:r>
              <a:rPr lang="en-US" sz="1600" spc="0" dirty="0">
                <a:latin typeface="+mn-lt"/>
              </a:rPr>
              <a:t>  </a:t>
            </a:r>
          </a:p>
          <a:p>
            <a:pPr>
              <a:lnSpc>
                <a:spcPct val="100000"/>
              </a:lnSpc>
              <a:spcBef>
                <a:spcPts val="1200"/>
              </a:spcBef>
              <a:spcAft>
                <a:spcPts val="600"/>
              </a:spcAft>
            </a:pPr>
            <a:r>
              <a:rPr lang="en-GB" sz="1600" spc="0" dirty="0">
                <a:solidFill>
                  <a:schemeClr val="tx1"/>
                </a:solidFill>
              </a:rPr>
              <a:t>Power Virtual Agents best practices blog post</a:t>
            </a:r>
            <a:br>
              <a:rPr lang="en-US" sz="1600" spc="0" dirty="0">
                <a:solidFill>
                  <a:schemeClr val="tx1"/>
                </a:solidFill>
              </a:rPr>
            </a:br>
            <a:r>
              <a:rPr lang="en-US" sz="1600" spc="0" dirty="0">
                <a:latin typeface="+mn-lt"/>
                <a:hlinkClick r:id="rId4"/>
              </a:rPr>
              <a:t>https://powervirtualagents.microsoft.com/blog/best-practices-when-planning-to-use-chat-bots/o</a:t>
            </a:r>
            <a:r>
              <a:rPr lang="en-US" sz="1600" spc="0" dirty="0">
                <a:latin typeface="+mn-lt"/>
                <a:hlinkClick r:id="rId5"/>
              </a:rPr>
              <a:t>soft.com/en-us/learn/</a:t>
            </a:r>
            <a:r>
              <a:rPr lang="en-US" sz="1600" spc="0" dirty="0">
                <a:latin typeface="+mn-lt"/>
              </a:rPr>
              <a:t> </a:t>
            </a:r>
          </a:p>
          <a:p>
            <a:pPr>
              <a:lnSpc>
                <a:spcPct val="100000"/>
              </a:lnSpc>
              <a:spcBef>
                <a:spcPts val="1200"/>
              </a:spcBef>
              <a:spcAft>
                <a:spcPts val="600"/>
              </a:spcAft>
            </a:pPr>
            <a:r>
              <a:rPr lang="en-GB" sz="1600" spc="0" dirty="0">
                <a:solidFill>
                  <a:schemeClr val="tx1"/>
                </a:solidFill>
              </a:rPr>
              <a:t>Power Virtual Agents Create bots with Power Virtual Agents Learning Path</a:t>
            </a:r>
            <a:br>
              <a:rPr lang="en-US" sz="1600" spc="0" dirty="0">
                <a:solidFill>
                  <a:schemeClr val="tx1"/>
                </a:solidFill>
              </a:rPr>
            </a:br>
            <a:r>
              <a:rPr lang="en-US" sz="1600" spc="0" dirty="0">
                <a:latin typeface="+mn-lt"/>
                <a:hlinkClick r:id="rId6"/>
              </a:rPr>
              <a:t>https://docs.microsoft.com/learn/paths/work-power-virtual-agents/</a:t>
            </a:r>
            <a:r>
              <a:rPr lang="en-US" sz="1600" spc="0" dirty="0">
                <a:latin typeface="+mn-lt"/>
              </a:rPr>
              <a:t> </a:t>
            </a:r>
            <a:endParaRPr lang="en-US" sz="1600" spc="0" dirty="0">
              <a:solidFill>
                <a:schemeClr val="tx1"/>
              </a:solidFill>
              <a:latin typeface="+mn-lt"/>
            </a:endParaRPr>
          </a:p>
          <a:p>
            <a:pPr>
              <a:lnSpc>
                <a:spcPct val="100000"/>
              </a:lnSpc>
              <a:spcBef>
                <a:spcPts val="1200"/>
              </a:spcBef>
              <a:spcAft>
                <a:spcPts val="600"/>
              </a:spcAft>
            </a:pPr>
            <a:r>
              <a:rPr lang="en-US" sz="1600" spc="0" dirty="0">
                <a:solidFill>
                  <a:schemeClr val="tx1"/>
                </a:solidFill>
              </a:rPr>
              <a:t>Power Virtual Agent Documentation</a:t>
            </a:r>
            <a:br>
              <a:rPr lang="en-US" sz="1600" spc="0" dirty="0">
                <a:solidFill>
                  <a:schemeClr val="tx1"/>
                </a:solidFill>
              </a:rPr>
            </a:br>
            <a:r>
              <a:rPr lang="en-US" sz="1600" spc="0" dirty="0">
                <a:latin typeface="+mn-lt"/>
                <a:hlinkClick r:id="rId7"/>
              </a:rPr>
              <a:t>https://docs.microsoft.com/power-virtual-agents/</a:t>
            </a:r>
            <a:r>
              <a:rPr lang="en-US" sz="1600" spc="0" dirty="0">
                <a:latin typeface="+mn-lt"/>
              </a:rPr>
              <a:t> </a:t>
            </a:r>
          </a:p>
        </p:txBody>
      </p:sp>
      <p:sp>
        <p:nvSpPr>
          <p:cNvPr id="11" name="Freeform: Shape 10">
            <a:extLst>
              <a:ext uri="{FF2B5EF4-FFF2-40B4-BE49-F238E27FC236}">
                <a16:creationId xmlns:a16="http://schemas.microsoft.com/office/drawing/2014/main" id="{5ED1849D-D74B-4CC9-8934-CB243E12F20C}"/>
              </a:ext>
              <a:ext uri="{C183D7F6-B498-43B3-948B-1728B52AA6E4}">
                <adec:decorative xmlns:adec="http://schemas.microsoft.com/office/drawing/2017/decorative" val="1"/>
              </a:ext>
            </a:extLst>
          </p:cNvPr>
          <p:cNvSpPr/>
          <p:nvPr/>
        </p:nvSpPr>
        <p:spPr bwMode="auto">
          <a:xfrm rot="16200000">
            <a:off x="8683624" y="2016124"/>
            <a:ext cx="3168650" cy="3848099"/>
          </a:xfrm>
          <a:custGeom>
            <a:avLst/>
            <a:gdLst>
              <a:gd name="connsiteX0" fmla="*/ 3407580 w 3407580"/>
              <a:gd name="connsiteY0" fmla="*/ 1703790 h 4047430"/>
              <a:gd name="connsiteX1" fmla="*/ 3407579 w 3407580"/>
              <a:gd name="connsiteY1" fmla="*/ 4047430 h 4047430"/>
              <a:gd name="connsiteX2" fmla="*/ 0 w 3407580"/>
              <a:gd name="connsiteY2" fmla="*/ 4047430 h 4047430"/>
              <a:gd name="connsiteX3" fmla="*/ 0 w 3407580"/>
              <a:gd name="connsiteY3" fmla="*/ 1703790 h 4047430"/>
              <a:gd name="connsiteX4" fmla="*/ 1703790 w 3407580"/>
              <a:gd name="connsiteY4" fmla="*/ 0 h 4047430"/>
              <a:gd name="connsiteX5" fmla="*/ 3407580 w 3407580"/>
              <a:gd name="connsiteY5" fmla="*/ 1703790 h 404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580" h="4047430">
                <a:moveTo>
                  <a:pt x="3407580" y="1703790"/>
                </a:moveTo>
                <a:lnTo>
                  <a:pt x="3407579" y="4047430"/>
                </a:lnTo>
                <a:lnTo>
                  <a:pt x="0" y="4047430"/>
                </a:lnTo>
                <a:lnTo>
                  <a:pt x="0" y="1703790"/>
                </a:lnTo>
                <a:cubicBezTo>
                  <a:pt x="0" y="762813"/>
                  <a:pt x="762813" y="0"/>
                  <a:pt x="1703790" y="0"/>
                </a:cubicBezTo>
                <a:cubicBezTo>
                  <a:pt x="2644767" y="0"/>
                  <a:pt x="3407580" y="762813"/>
                  <a:pt x="3407580" y="170379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Icon of document with pen">
            <a:extLst>
              <a:ext uri="{FF2B5EF4-FFF2-40B4-BE49-F238E27FC236}">
                <a16:creationId xmlns:a16="http://schemas.microsoft.com/office/drawing/2014/main" id="{6E27D726-1450-4764-97A3-6CB6E5B9D405}"/>
              </a:ext>
            </a:extLst>
          </p:cNvPr>
          <p:cNvGrpSpPr>
            <a:grpSpLocks noChangeAspect="1"/>
          </p:cNvGrpSpPr>
          <p:nvPr/>
        </p:nvGrpSpPr>
        <p:grpSpPr>
          <a:xfrm>
            <a:off x="9540518" y="3145156"/>
            <a:ext cx="1454860" cy="1590034"/>
            <a:chOff x="7952264" y="4294986"/>
            <a:chExt cx="420064" cy="459094"/>
          </a:xfrm>
        </p:grpSpPr>
        <p:sp>
          <p:nvSpPr>
            <p:cNvPr id="8" name="Freeform: Shape 7">
              <a:extLst>
                <a:ext uri="{FF2B5EF4-FFF2-40B4-BE49-F238E27FC236}">
                  <a16:creationId xmlns:a16="http://schemas.microsoft.com/office/drawing/2014/main" id="{16FC0654-6C43-4426-9E6C-EA8BEEE50CC3}"/>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9" name="Freeform: Shape 8">
              <a:extLst>
                <a:ext uri="{FF2B5EF4-FFF2-40B4-BE49-F238E27FC236}">
                  <a16:creationId xmlns:a16="http://schemas.microsoft.com/office/drawing/2014/main" id="{EFD608E1-831F-4392-BA5C-10EA9E8B2742}"/>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 name="Freeform: Shape 9">
              <a:extLst>
                <a:ext uri="{FF2B5EF4-FFF2-40B4-BE49-F238E27FC236}">
                  <a16:creationId xmlns:a16="http://schemas.microsoft.com/office/drawing/2014/main" id="{085B65B7-AD5D-44A7-A1EE-DBBA2392A35E}"/>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4"/>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2" name="Freeform: Shape 11">
              <a:extLst>
                <a:ext uri="{FF2B5EF4-FFF2-40B4-BE49-F238E27FC236}">
                  <a16:creationId xmlns:a16="http://schemas.microsoft.com/office/drawing/2014/main" id="{E50D3938-F614-46BB-B56A-86F6D18A4459}"/>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rgbClr val="3C3C41"/>
            </a:solidFill>
            <a:ln w="130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3" name="Freeform: Shape 12">
              <a:extLst>
                <a:ext uri="{FF2B5EF4-FFF2-40B4-BE49-F238E27FC236}">
                  <a16:creationId xmlns:a16="http://schemas.microsoft.com/office/drawing/2014/main" id="{E6953604-FE5B-4D34-AE9D-ADC9DC96665A}"/>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ysClr val="window" lastClr="FFFFFF"/>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6" name="Freeform: Shape 15">
              <a:extLst>
                <a:ext uri="{FF2B5EF4-FFF2-40B4-BE49-F238E27FC236}">
                  <a16:creationId xmlns:a16="http://schemas.microsoft.com/office/drawing/2014/main" id="{071A20EA-7757-41A8-A19C-D4C4DB0DBB62}"/>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4"/>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nvGrpSpPr>
            <p:cNvPr id="17" name="Group 16">
              <a:extLst>
                <a:ext uri="{FF2B5EF4-FFF2-40B4-BE49-F238E27FC236}">
                  <a16:creationId xmlns:a16="http://schemas.microsoft.com/office/drawing/2014/main" id="{7527E6B9-9608-44EF-B5AF-5536298EEEB2}"/>
                </a:ext>
              </a:extLst>
            </p:cNvPr>
            <p:cNvGrpSpPr/>
            <p:nvPr/>
          </p:nvGrpSpPr>
          <p:grpSpPr>
            <a:xfrm>
              <a:off x="7952264" y="4361434"/>
              <a:ext cx="163989" cy="154574"/>
              <a:chOff x="7952264" y="4361434"/>
              <a:chExt cx="163989" cy="154574"/>
            </a:xfrm>
            <a:solidFill>
              <a:srgbClr val="30E5D0"/>
            </a:solidFill>
          </p:grpSpPr>
          <p:sp>
            <p:nvSpPr>
              <p:cNvPr id="18" name="Freeform: Shape 17">
                <a:extLst>
                  <a:ext uri="{FF2B5EF4-FFF2-40B4-BE49-F238E27FC236}">
                    <a16:creationId xmlns:a16="http://schemas.microsoft.com/office/drawing/2014/main" id="{AB05EA56-A021-4142-A6CE-25175E749AB0}"/>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 name="Freeform: Shape 18">
                <a:extLst>
                  <a:ext uri="{FF2B5EF4-FFF2-40B4-BE49-F238E27FC236}">
                    <a16:creationId xmlns:a16="http://schemas.microsoft.com/office/drawing/2014/main" id="{B1E39750-08FB-4C47-A3F3-CB645997DCB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20" name="Freeform: Shape 19">
                <a:extLst>
                  <a:ext uri="{FF2B5EF4-FFF2-40B4-BE49-F238E27FC236}">
                    <a16:creationId xmlns:a16="http://schemas.microsoft.com/office/drawing/2014/main" id="{AC75C2EF-09EC-4D88-AA68-FDC1FFB557C4}"/>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Tree>
    <p:extLst>
      <p:ext uri="{BB962C8B-B14F-4D97-AF65-F5344CB8AC3E}">
        <p14:creationId xmlns:p14="http://schemas.microsoft.com/office/powerpoint/2010/main" val="3268698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Characteristics of chatbots</a:t>
            </a:r>
          </a:p>
        </p:txBody>
      </p:sp>
      <p:grpSp>
        <p:nvGrpSpPr>
          <p:cNvPr id="431" name="Group 430" descr="Icon of gear and two arrow">
            <a:extLst>
              <a:ext uri="{FF2B5EF4-FFF2-40B4-BE49-F238E27FC236}">
                <a16:creationId xmlns:a16="http://schemas.microsoft.com/office/drawing/2014/main" id="{341EC612-8D48-4363-B83B-2CE2FFA64234}"/>
              </a:ext>
            </a:extLst>
          </p:cNvPr>
          <p:cNvGrpSpPr/>
          <p:nvPr/>
        </p:nvGrpSpPr>
        <p:grpSpPr>
          <a:xfrm>
            <a:off x="418643" y="1441758"/>
            <a:ext cx="717140" cy="717242"/>
            <a:chOff x="418643" y="1456896"/>
            <a:chExt cx="717140" cy="717242"/>
          </a:xfrm>
        </p:grpSpPr>
        <p:grpSp>
          <p:nvGrpSpPr>
            <p:cNvPr id="432" name="Group 431">
              <a:extLst>
                <a:ext uri="{FF2B5EF4-FFF2-40B4-BE49-F238E27FC236}">
                  <a16:creationId xmlns:a16="http://schemas.microsoft.com/office/drawing/2014/main" id="{BBEB67FB-42C7-4447-96A2-50D550177F9E}"/>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3" name="Group 432" descr="Icon of gear and two arrow">
              <a:extLst>
                <a:ext uri="{FF2B5EF4-FFF2-40B4-BE49-F238E27FC236}">
                  <a16:creationId xmlns:a16="http://schemas.microsoft.com/office/drawing/2014/main" id="{55C4B862-685B-42EE-8D0B-B971549814D5}"/>
                </a:ext>
              </a:extLst>
            </p:cNvPr>
            <p:cNvGrpSpPr>
              <a:grpSpLocks noChangeAspect="1"/>
            </p:cNvGrpSpPr>
            <p:nvPr/>
          </p:nvGrpSpPr>
          <p:grpSpPr>
            <a:xfrm>
              <a:off x="578448" y="1653485"/>
              <a:ext cx="397530" cy="324064"/>
              <a:chOff x="10035841" y="508637"/>
              <a:chExt cx="758435" cy="618272"/>
            </a:xfrm>
          </p:grpSpPr>
          <p:sp>
            <p:nvSpPr>
              <p:cNvPr id="434" name="Freeform: Shape 433">
                <a:extLst>
                  <a:ext uri="{FF2B5EF4-FFF2-40B4-BE49-F238E27FC236}">
                    <a16:creationId xmlns:a16="http://schemas.microsoft.com/office/drawing/2014/main" id="{29E55404-112E-4511-B7F3-4116C87E79F4}"/>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35" name="Freeform: Shape 434">
                <a:extLst>
                  <a:ext uri="{FF2B5EF4-FFF2-40B4-BE49-F238E27FC236}">
                    <a16:creationId xmlns:a16="http://schemas.microsoft.com/office/drawing/2014/main" id="{283E99FB-45E6-4B2D-8D8D-0CA6A4DDD201}"/>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36" name="Freeform: Shape 435">
                <a:extLst>
                  <a:ext uri="{FF2B5EF4-FFF2-40B4-BE49-F238E27FC236}">
                    <a16:creationId xmlns:a16="http://schemas.microsoft.com/office/drawing/2014/main" id="{3D0A30CB-C096-4236-813F-F7574A34759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AI powered agents</a:t>
            </a:r>
          </a:p>
        </p:txBody>
      </p:sp>
      <p:grpSp>
        <p:nvGrpSpPr>
          <p:cNvPr id="439" name="Group 438" descr="Icon of chart with a rising arrow">
            <a:extLst>
              <a:ext uri="{FF2B5EF4-FFF2-40B4-BE49-F238E27FC236}">
                <a16:creationId xmlns:a16="http://schemas.microsoft.com/office/drawing/2014/main" id="{99B0DA81-7453-4D35-92AD-7E052172D444}"/>
              </a:ext>
            </a:extLst>
          </p:cNvPr>
          <p:cNvGrpSpPr/>
          <p:nvPr/>
        </p:nvGrpSpPr>
        <p:grpSpPr>
          <a:xfrm>
            <a:off x="418643" y="2287883"/>
            <a:ext cx="717140" cy="717242"/>
            <a:chOff x="418643" y="2314535"/>
            <a:chExt cx="717140" cy="717242"/>
          </a:xfrm>
        </p:grpSpPr>
        <p:grpSp>
          <p:nvGrpSpPr>
            <p:cNvPr id="440" name="Group 439">
              <a:extLst>
                <a:ext uri="{FF2B5EF4-FFF2-40B4-BE49-F238E27FC236}">
                  <a16:creationId xmlns:a16="http://schemas.microsoft.com/office/drawing/2014/main" id="{CDE30FEB-3F1C-46F7-BC01-3910E74DFE26}"/>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41" name="Group 440" descr="Icon of chart with a rising arrow">
              <a:extLst>
                <a:ext uri="{FF2B5EF4-FFF2-40B4-BE49-F238E27FC236}">
                  <a16:creationId xmlns:a16="http://schemas.microsoft.com/office/drawing/2014/main" id="{50B67705-4288-4215-947B-F55E017F111C}"/>
                </a:ext>
              </a:extLst>
            </p:cNvPr>
            <p:cNvGrpSpPr>
              <a:grpSpLocks noChangeAspect="1"/>
            </p:cNvGrpSpPr>
            <p:nvPr/>
          </p:nvGrpSpPr>
          <p:grpSpPr>
            <a:xfrm>
              <a:off x="603248" y="2499191"/>
              <a:ext cx="347930" cy="347930"/>
              <a:chOff x="3842467" y="3185112"/>
              <a:chExt cx="328830" cy="328830"/>
            </a:xfrm>
          </p:grpSpPr>
          <p:sp>
            <p:nvSpPr>
              <p:cNvPr id="442" name="Freeform 10">
                <a:extLst>
                  <a:ext uri="{FF2B5EF4-FFF2-40B4-BE49-F238E27FC236}">
                    <a16:creationId xmlns:a16="http://schemas.microsoft.com/office/drawing/2014/main" id="{6BCB23D3-D014-4E62-ACAA-263D2E7E87CC}"/>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3" name="Freeform 11">
                <a:extLst>
                  <a:ext uri="{FF2B5EF4-FFF2-40B4-BE49-F238E27FC236}">
                    <a16:creationId xmlns:a16="http://schemas.microsoft.com/office/drawing/2014/main" id="{A9352945-8AF6-446B-861B-17428F9ECCBC}"/>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Use conversational AI</a:t>
            </a:r>
          </a:p>
        </p:txBody>
      </p:sp>
      <p:grpSp>
        <p:nvGrpSpPr>
          <p:cNvPr id="446" name="Group 445" descr="Icon of calendar">
            <a:extLst>
              <a:ext uri="{FF2B5EF4-FFF2-40B4-BE49-F238E27FC236}">
                <a16:creationId xmlns:a16="http://schemas.microsoft.com/office/drawing/2014/main" id="{03CBC7E5-05B9-4DC3-A400-99282D88821B}"/>
              </a:ext>
            </a:extLst>
          </p:cNvPr>
          <p:cNvGrpSpPr/>
          <p:nvPr/>
        </p:nvGrpSpPr>
        <p:grpSpPr>
          <a:xfrm>
            <a:off x="418643" y="3134008"/>
            <a:ext cx="717140" cy="717242"/>
            <a:chOff x="418643" y="3160968"/>
            <a:chExt cx="717140" cy="717242"/>
          </a:xfrm>
        </p:grpSpPr>
        <p:grpSp>
          <p:nvGrpSpPr>
            <p:cNvPr id="447" name="Group 446">
              <a:extLst>
                <a:ext uri="{FF2B5EF4-FFF2-40B4-BE49-F238E27FC236}">
                  <a16:creationId xmlns:a16="http://schemas.microsoft.com/office/drawing/2014/main" id="{A0C099BD-6700-471B-879F-CCDAD58B783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48" name="Group 447" descr="Icon of calendar">
              <a:extLst>
                <a:ext uri="{FF2B5EF4-FFF2-40B4-BE49-F238E27FC236}">
                  <a16:creationId xmlns:a16="http://schemas.microsoft.com/office/drawing/2014/main" id="{BD5C3C12-C71C-4575-98C1-BC7FA1FF906B}"/>
                </a:ext>
              </a:extLst>
            </p:cNvPr>
            <p:cNvGrpSpPr>
              <a:grpSpLocks noChangeAspect="1"/>
            </p:cNvGrpSpPr>
            <p:nvPr/>
          </p:nvGrpSpPr>
          <p:grpSpPr>
            <a:xfrm>
              <a:off x="599415" y="3370273"/>
              <a:ext cx="355596" cy="298632"/>
              <a:chOff x="2729230" y="4322068"/>
              <a:chExt cx="482169" cy="404930"/>
            </a:xfrm>
          </p:grpSpPr>
          <p:sp>
            <p:nvSpPr>
              <p:cNvPr id="449" name="Freeform: Shape 448">
                <a:extLst>
                  <a:ext uri="{FF2B5EF4-FFF2-40B4-BE49-F238E27FC236}">
                    <a16:creationId xmlns:a16="http://schemas.microsoft.com/office/drawing/2014/main" id="{59255F0F-6A5F-4174-A4DE-40333616B813}"/>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0" name="Freeform: Shape 449">
                <a:extLst>
                  <a:ext uri="{FF2B5EF4-FFF2-40B4-BE49-F238E27FC236}">
                    <a16:creationId xmlns:a16="http://schemas.microsoft.com/office/drawing/2014/main" id="{685022B9-E345-426A-AD9B-4A5B9E1DC8C3}"/>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451" name="Group 450">
                <a:extLst>
                  <a:ext uri="{FF2B5EF4-FFF2-40B4-BE49-F238E27FC236}">
                    <a16:creationId xmlns:a16="http://schemas.microsoft.com/office/drawing/2014/main" id="{1E28CACA-C89A-4561-994B-C8F212F52A5F}"/>
                  </a:ext>
                </a:extLst>
              </p:cNvPr>
              <p:cNvGrpSpPr/>
              <p:nvPr/>
            </p:nvGrpSpPr>
            <p:grpSpPr>
              <a:xfrm>
                <a:off x="2729230" y="4370939"/>
                <a:ext cx="482169" cy="356059"/>
                <a:chOff x="2729230" y="4370939"/>
                <a:chExt cx="482169" cy="356059"/>
              </a:xfrm>
              <a:solidFill>
                <a:srgbClr val="3C3C41"/>
              </a:solidFill>
            </p:grpSpPr>
            <p:sp>
              <p:nvSpPr>
                <p:cNvPr id="460" name="Freeform: Shape 459">
                  <a:extLst>
                    <a:ext uri="{FF2B5EF4-FFF2-40B4-BE49-F238E27FC236}">
                      <a16:creationId xmlns:a16="http://schemas.microsoft.com/office/drawing/2014/main" id="{4C8DBA0D-C4CE-4A91-8F3B-A5860B9E15E6}"/>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1" name="Freeform: Shape 460">
                  <a:extLst>
                    <a:ext uri="{FF2B5EF4-FFF2-40B4-BE49-F238E27FC236}">
                      <a16:creationId xmlns:a16="http://schemas.microsoft.com/office/drawing/2014/main" id="{DBD76A6F-7D73-477D-8FDD-950813E2CBC7}"/>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52" name="Freeform: Shape 451">
                <a:extLst>
                  <a:ext uri="{FF2B5EF4-FFF2-40B4-BE49-F238E27FC236}">
                    <a16:creationId xmlns:a16="http://schemas.microsoft.com/office/drawing/2014/main" id="{B07DA727-9758-4CAB-8B35-30864259BF5A}"/>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3" name="Freeform: Shape 452">
                <a:extLst>
                  <a:ext uri="{FF2B5EF4-FFF2-40B4-BE49-F238E27FC236}">
                    <a16:creationId xmlns:a16="http://schemas.microsoft.com/office/drawing/2014/main" id="{D73C7114-3DAB-43DF-85CC-1F1660265AB4}"/>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4" name="Freeform: Shape 453">
                <a:extLst>
                  <a:ext uri="{FF2B5EF4-FFF2-40B4-BE49-F238E27FC236}">
                    <a16:creationId xmlns:a16="http://schemas.microsoft.com/office/drawing/2014/main" id="{4D9C8FF4-1572-4100-BC3E-8B364622E507}"/>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5" name="Freeform: Shape 454">
                <a:extLst>
                  <a:ext uri="{FF2B5EF4-FFF2-40B4-BE49-F238E27FC236}">
                    <a16:creationId xmlns:a16="http://schemas.microsoft.com/office/drawing/2014/main" id="{F5CA4E0F-F807-4DD7-8319-19B8FBC6A93E}"/>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6" name="Freeform: Shape 455">
                <a:extLst>
                  <a:ext uri="{FF2B5EF4-FFF2-40B4-BE49-F238E27FC236}">
                    <a16:creationId xmlns:a16="http://schemas.microsoft.com/office/drawing/2014/main" id="{CC9E1D78-8249-414A-B1DB-3985B1FED443}"/>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7" name="Freeform: Shape 456">
                <a:extLst>
                  <a:ext uri="{FF2B5EF4-FFF2-40B4-BE49-F238E27FC236}">
                    <a16:creationId xmlns:a16="http://schemas.microsoft.com/office/drawing/2014/main" id="{18A231C7-BF3C-4AFF-9B82-EAC0159F2DE0}"/>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8" name="Freeform: Shape 457">
                <a:extLst>
                  <a:ext uri="{FF2B5EF4-FFF2-40B4-BE49-F238E27FC236}">
                    <a16:creationId xmlns:a16="http://schemas.microsoft.com/office/drawing/2014/main" id="{9C2244AF-F7C6-4750-AB2A-F4EAA950D01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9" name="Freeform: Shape 458">
                <a:extLst>
                  <a:ext uri="{FF2B5EF4-FFF2-40B4-BE49-F238E27FC236}">
                    <a16:creationId xmlns:a16="http://schemas.microsoft.com/office/drawing/2014/main" id="{1D43B3F6-AB96-4E46-95D0-93BD52AB10C8}"/>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Language understanding</a:t>
            </a:r>
          </a:p>
        </p:txBody>
      </p:sp>
      <p:grpSp>
        <p:nvGrpSpPr>
          <p:cNvPr id="464" name="Group 463" descr="Icon of crosshair">
            <a:extLst>
              <a:ext uri="{FF2B5EF4-FFF2-40B4-BE49-F238E27FC236}">
                <a16:creationId xmlns:a16="http://schemas.microsoft.com/office/drawing/2014/main" id="{0761A606-45A9-4F16-BFFC-DAEB80B57B82}"/>
              </a:ext>
            </a:extLst>
          </p:cNvPr>
          <p:cNvGrpSpPr/>
          <p:nvPr/>
        </p:nvGrpSpPr>
        <p:grpSpPr>
          <a:xfrm>
            <a:off x="418643" y="3980133"/>
            <a:ext cx="717140" cy="717242"/>
            <a:chOff x="418643" y="4007401"/>
            <a:chExt cx="717140" cy="717242"/>
          </a:xfrm>
        </p:grpSpPr>
        <p:grpSp>
          <p:nvGrpSpPr>
            <p:cNvPr id="465" name="Group 464">
              <a:extLst>
                <a:ext uri="{FF2B5EF4-FFF2-40B4-BE49-F238E27FC236}">
                  <a16:creationId xmlns:a16="http://schemas.microsoft.com/office/drawing/2014/main" id="{AAA800AD-9902-47A2-B134-A3827E2D825E}"/>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6" name="Group 465" descr="Icon of crosshair">
              <a:extLst>
                <a:ext uri="{FF2B5EF4-FFF2-40B4-BE49-F238E27FC236}">
                  <a16:creationId xmlns:a16="http://schemas.microsoft.com/office/drawing/2014/main" id="{BC624F07-1787-4FE4-BC26-BBD52B598043}"/>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67" name="Freeform: Shape 466">
                <a:extLst>
                  <a:ext uri="{FF2B5EF4-FFF2-40B4-BE49-F238E27FC236}">
                    <a16:creationId xmlns:a16="http://schemas.microsoft.com/office/drawing/2014/main" id="{65B9A2B2-4BC0-44DD-BD01-2260DACAB101}"/>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B7F03CE0-989A-446B-AC63-766BA7EC6903}"/>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35B6D633-3B78-4F77-826D-778360CFB729}"/>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A259565B-1663-439C-B3D9-DB19AE3620BE}"/>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15FA69F7-F125-48BC-9947-34BEB17766FE}"/>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08A9FFA5-31CB-4045-B58B-11EE1934533B}"/>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7D352BED-EB37-4A8A-BACF-966C07580230}"/>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EC6A90B1-B458-4E1F-8467-1E36D928525A}"/>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14077899-A031-48E2-9E01-548EDB42EEF7}"/>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04E4A739-F8BA-4761-AA0D-F853C4F77E8B}"/>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C159D12D-DB26-44F7-835E-B3548F1B7E0B}"/>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43AD89EF-7C97-4537-845B-73315E4A0327}"/>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First line response to customers</a:t>
            </a:r>
          </a:p>
        </p:txBody>
      </p:sp>
      <p:grpSp>
        <p:nvGrpSpPr>
          <p:cNvPr id="481" name="Group 480" descr="Icon of document with check list">
            <a:extLst>
              <a:ext uri="{FF2B5EF4-FFF2-40B4-BE49-F238E27FC236}">
                <a16:creationId xmlns:a16="http://schemas.microsoft.com/office/drawing/2014/main" id="{60D60CC7-394C-4EE5-93A6-B8BC51032934}"/>
              </a:ext>
            </a:extLst>
          </p:cNvPr>
          <p:cNvGrpSpPr/>
          <p:nvPr/>
        </p:nvGrpSpPr>
        <p:grpSpPr>
          <a:xfrm>
            <a:off x="418643" y="4826259"/>
            <a:ext cx="717140" cy="717242"/>
            <a:chOff x="418643" y="4853834"/>
            <a:chExt cx="717140" cy="717242"/>
          </a:xfrm>
        </p:grpSpPr>
        <p:grpSp>
          <p:nvGrpSpPr>
            <p:cNvPr id="482" name="Group 481">
              <a:extLst>
                <a:ext uri="{FF2B5EF4-FFF2-40B4-BE49-F238E27FC236}">
                  <a16:creationId xmlns:a16="http://schemas.microsoft.com/office/drawing/2014/main" id="{BE8D14FA-0E47-40D0-A995-484EB065899D}"/>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494" name="Freeform 5">
                <a:extLst>
                  <a:ext uri="{FF2B5EF4-FFF2-40B4-BE49-F238E27FC236}">
                    <a16:creationId xmlns:a16="http://schemas.microsoft.com/office/drawing/2014/main" id="{FB419442-E6E4-414B-8372-EE8657DFE44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95" name="Freeform 6">
                <a:extLst>
                  <a:ext uri="{FF2B5EF4-FFF2-40B4-BE49-F238E27FC236}">
                    <a16:creationId xmlns:a16="http://schemas.microsoft.com/office/drawing/2014/main" id="{39AAC0A3-E2DF-4066-9E38-235B2F7F896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83" name="Group 482" descr="Icon of document with check list">
              <a:extLst>
                <a:ext uri="{FF2B5EF4-FFF2-40B4-BE49-F238E27FC236}">
                  <a16:creationId xmlns:a16="http://schemas.microsoft.com/office/drawing/2014/main" id="{2F828BDC-F50F-4033-B0C9-9A99B8E881BA}"/>
                </a:ext>
              </a:extLst>
            </p:cNvPr>
            <p:cNvGrpSpPr>
              <a:grpSpLocks noChangeAspect="1"/>
            </p:cNvGrpSpPr>
            <p:nvPr/>
          </p:nvGrpSpPr>
          <p:grpSpPr>
            <a:xfrm>
              <a:off x="644013" y="5035533"/>
              <a:ext cx="266400" cy="353844"/>
              <a:chOff x="9068462" y="4294986"/>
              <a:chExt cx="345641" cy="459094"/>
            </a:xfrm>
          </p:grpSpPr>
          <p:sp>
            <p:nvSpPr>
              <p:cNvPr id="484" name="Freeform: Shape 483">
                <a:extLst>
                  <a:ext uri="{FF2B5EF4-FFF2-40B4-BE49-F238E27FC236}">
                    <a16:creationId xmlns:a16="http://schemas.microsoft.com/office/drawing/2014/main" id="{5B7A0A26-B95F-4467-8C7C-15E1F83A16A1}"/>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5" name="Freeform: Shape 484">
                <a:extLst>
                  <a:ext uri="{FF2B5EF4-FFF2-40B4-BE49-F238E27FC236}">
                    <a16:creationId xmlns:a16="http://schemas.microsoft.com/office/drawing/2014/main" id="{ED86B3EA-9E59-435C-A345-EB6CA954258F}"/>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86" name="Freeform: Shape 485">
                <a:extLst>
                  <a:ext uri="{FF2B5EF4-FFF2-40B4-BE49-F238E27FC236}">
                    <a16:creationId xmlns:a16="http://schemas.microsoft.com/office/drawing/2014/main" id="{D49FE892-954D-4A6D-BEBE-885192FA6A03}"/>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7" name="Freeform: Shape 486">
                <a:extLst>
                  <a:ext uri="{FF2B5EF4-FFF2-40B4-BE49-F238E27FC236}">
                    <a16:creationId xmlns:a16="http://schemas.microsoft.com/office/drawing/2014/main" id="{624E716F-46CB-4175-989B-D76444749FEC}"/>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8" name="Freeform: Shape 487">
                <a:extLst>
                  <a:ext uri="{FF2B5EF4-FFF2-40B4-BE49-F238E27FC236}">
                    <a16:creationId xmlns:a16="http://schemas.microsoft.com/office/drawing/2014/main" id="{CE17DCB4-49FD-4017-8CE0-887D429FE2AF}"/>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9" name="Freeform: Shape 488">
                <a:extLst>
                  <a:ext uri="{FF2B5EF4-FFF2-40B4-BE49-F238E27FC236}">
                    <a16:creationId xmlns:a16="http://schemas.microsoft.com/office/drawing/2014/main" id="{7A7C4A6E-AEAA-4B77-866A-3CA0C96BDE1A}"/>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0" name="Freeform: Shape 489">
                <a:extLst>
                  <a:ext uri="{FF2B5EF4-FFF2-40B4-BE49-F238E27FC236}">
                    <a16:creationId xmlns:a16="http://schemas.microsoft.com/office/drawing/2014/main" id="{A37A2CCA-1C4D-4D85-9B07-49DDF8880CF4}"/>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1" name="Freeform: Shape 490">
                <a:extLst>
                  <a:ext uri="{FF2B5EF4-FFF2-40B4-BE49-F238E27FC236}">
                    <a16:creationId xmlns:a16="http://schemas.microsoft.com/office/drawing/2014/main" id="{1D43833E-4564-46FC-9BEB-16410B9AFBC4}"/>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2" name="Freeform: Shape 491">
                <a:extLst>
                  <a:ext uri="{FF2B5EF4-FFF2-40B4-BE49-F238E27FC236}">
                    <a16:creationId xmlns:a16="http://schemas.microsoft.com/office/drawing/2014/main" id="{3764B457-919C-48C3-A4A8-74B1ED43E74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3" name="Freeform: Shape 492">
                <a:extLst>
                  <a:ext uri="{FF2B5EF4-FFF2-40B4-BE49-F238E27FC236}">
                    <a16:creationId xmlns:a16="http://schemas.microsoft.com/office/drawing/2014/main" id="{A7F3C38A-C009-4657-BC76-C2CDA6F128B4}"/>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Handle common enquiries</a:t>
            </a:r>
          </a:p>
        </p:txBody>
      </p:sp>
      <p:grpSp>
        <p:nvGrpSpPr>
          <p:cNvPr id="496" name="Group 495" descr="Icon of gear and two arrow">
            <a:extLst>
              <a:ext uri="{FF2B5EF4-FFF2-40B4-BE49-F238E27FC236}">
                <a16:creationId xmlns:a16="http://schemas.microsoft.com/office/drawing/2014/main" id="{93E50F74-44A6-48A4-8BB8-6397A7C0CF0B}"/>
              </a:ext>
            </a:extLst>
          </p:cNvPr>
          <p:cNvGrpSpPr/>
          <p:nvPr/>
        </p:nvGrpSpPr>
        <p:grpSpPr>
          <a:xfrm>
            <a:off x="6229350" y="1441758"/>
            <a:ext cx="717140" cy="717242"/>
            <a:chOff x="418643" y="1456896"/>
            <a:chExt cx="717140" cy="717242"/>
          </a:xfrm>
        </p:grpSpPr>
        <p:grpSp>
          <p:nvGrpSpPr>
            <p:cNvPr id="497" name="Group 496">
              <a:extLst>
                <a:ext uri="{FF2B5EF4-FFF2-40B4-BE49-F238E27FC236}">
                  <a16:creationId xmlns:a16="http://schemas.microsoft.com/office/drawing/2014/main" id="{36324892-9D2B-4FF5-A6BE-2EDAB3AA768E}"/>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502" name="Freeform 5">
                <a:extLst>
                  <a:ext uri="{FF2B5EF4-FFF2-40B4-BE49-F238E27FC236}">
                    <a16:creationId xmlns:a16="http://schemas.microsoft.com/office/drawing/2014/main" id="{7C38D06D-3BDF-4FE8-ACEE-5D2D68A5DC0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03" name="Freeform 6">
                <a:extLst>
                  <a:ext uri="{FF2B5EF4-FFF2-40B4-BE49-F238E27FC236}">
                    <a16:creationId xmlns:a16="http://schemas.microsoft.com/office/drawing/2014/main" id="{095AD193-40D2-470E-9F4F-4D7268E94FC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8" name="Group 497" descr="Icon of gear and two arrow">
              <a:extLst>
                <a:ext uri="{FF2B5EF4-FFF2-40B4-BE49-F238E27FC236}">
                  <a16:creationId xmlns:a16="http://schemas.microsoft.com/office/drawing/2014/main" id="{B7F2125E-FC56-4EE9-BF94-A13A4C332075}"/>
                </a:ext>
              </a:extLst>
            </p:cNvPr>
            <p:cNvGrpSpPr>
              <a:grpSpLocks noChangeAspect="1"/>
            </p:cNvGrpSpPr>
            <p:nvPr/>
          </p:nvGrpSpPr>
          <p:grpSpPr>
            <a:xfrm>
              <a:off x="578448" y="1653485"/>
              <a:ext cx="397530" cy="324064"/>
              <a:chOff x="10035841" y="508637"/>
              <a:chExt cx="758435" cy="618272"/>
            </a:xfrm>
          </p:grpSpPr>
          <p:sp>
            <p:nvSpPr>
              <p:cNvPr id="499" name="Freeform: Shape 498">
                <a:extLst>
                  <a:ext uri="{FF2B5EF4-FFF2-40B4-BE49-F238E27FC236}">
                    <a16:creationId xmlns:a16="http://schemas.microsoft.com/office/drawing/2014/main" id="{C99679E9-D4FE-4FE7-90C3-E435F6BFAD6F}"/>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0" name="Freeform: Shape 499">
                <a:extLst>
                  <a:ext uri="{FF2B5EF4-FFF2-40B4-BE49-F238E27FC236}">
                    <a16:creationId xmlns:a16="http://schemas.microsoft.com/office/drawing/2014/main" id="{FF06C9C4-AE15-4F12-9D3C-B6E9341514FB}"/>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01" name="Freeform: Shape 500">
                <a:extLst>
                  <a:ext uri="{FF2B5EF4-FFF2-40B4-BE49-F238E27FC236}">
                    <a16:creationId xmlns:a16="http://schemas.microsoft.com/office/drawing/2014/main" id="{99CEA257-AAD8-43AD-B7AD-AEA3C886EBA7}"/>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Multiple channels</a:t>
            </a:r>
          </a:p>
        </p:txBody>
      </p:sp>
      <p:grpSp>
        <p:nvGrpSpPr>
          <p:cNvPr id="504" name="Group 503" descr="Icon of chart with a rising arrow">
            <a:extLst>
              <a:ext uri="{FF2B5EF4-FFF2-40B4-BE49-F238E27FC236}">
                <a16:creationId xmlns:a16="http://schemas.microsoft.com/office/drawing/2014/main" id="{E1A0D8E0-08E9-4F7D-AC19-95B0B29D55A1}"/>
              </a:ext>
            </a:extLst>
          </p:cNvPr>
          <p:cNvGrpSpPr/>
          <p:nvPr/>
        </p:nvGrpSpPr>
        <p:grpSpPr>
          <a:xfrm>
            <a:off x="6229350" y="2287883"/>
            <a:ext cx="717140" cy="717242"/>
            <a:chOff x="418643" y="2314535"/>
            <a:chExt cx="717140" cy="717242"/>
          </a:xfrm>
        </p:grpSpPr>
        <p:grpSp>
          <p:nvGrpSpPr>
            <p:cNvPr id="505" name="Group 504">
              <a:extLst>
                <a:ext uri="{FF2B5EF4-FFF2-40B4-BE49-F238E27FC236}">
                  <a16:creationId xmlns:a16="http://schemas.microsoft.com/office/drawing/2014/main" id="{FEC3FF67-A632-4137-8233-A8012E2E6ED8}"/>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509" name="Freeform 5">
                <a:extLst>
                  <a:ext uri="{FF2B5EF4-FFF2-40B4-BE49-F238E27FC236}">
                    <a16:creationId xmlns:a16="http://schemas.microsoft.com/office/drawing/2014/main" id="{4D76B15B-3B47-4151-8F32-4166422F1E3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0" name="Freeform 6">
                <a:extLst>
                  <a:ext uri="{FF2B5EF4-FFF2-40B4-BE49-F238E27FC236}">
                    <a16:creationId xmlns:a16="http://schemas.microsoft.com/office/drawing/2014/main" id="{78E89B24-9DDC-480F-87AB-0549ADA90EA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06" name="Group 505" descr="Icon of chart with a rising arrow">
              <a:extLst>
                <a:ext uri="{FF2B5EF4-FFF2-40B4-BE49-F238E27FC236}">
                  <a16:creationId xmlns:a16="http://schemas.microsoft.com/office/drawing/2014/main" id="{79CE315A-ABD4-42BF-88DC-D49F87F3EDDE}"/>
                </a:ext>
              </a:extLst>
            </p:cNvPr>
            <p:cNvGrpSpPr>
              <a:grpSpLocks noChangeAspect="1"/>
            </p:cNvGrpSpPr>
            <p:nvPr/>
          </p:nvGrpSpPr>
          <p:grpSpPr>
            <a:xfrm>
              <a:off x="603248" y="2499191"/>
              <a:ext cx="347930" cy="347930"/>
              <a:chOff x="3842467" y="3185112"/>
              <a:chExt cx="328830" cy="328830"/>
            </a:xfrm>
          </p:grpSpPr>
          <p:sp>
            <p:nvSpPr>
              <p:cNvPr id="507" name="Freeform 10">
                <a:extLst>
                  <a:ext uri="{FF2B5EF4-FFF2-40B4-BE49-F238E27FC236}">
                    <a16:creationId xmlns:a16="http://schemas.microsoft.com/office/drawing/2014/main" id="{3B400C9C-8F6A-4C94-9BA6-F5DDFEB42D41}"/>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8" name="Freeform 11">
                <a:extLst>
                  <a:ext uri="{FF2B5EF4-FFF2-40B4-BE49-F238E27FC236}">
                    <a16:creationId xmlns:a16="http://schemas.microsoft.com/office/drawing/2014/main" id="{3A2D7D6B-FCFB-4343-9513-32915029A0AF}"/>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Web</a:t>
            </a:r>
          </a:p>
        </p:txBody>
      </p:sp>
      <p:grpSp>
        <p:nvGrpSpPr>
          <p:cNvPr id="511" name="Group 510" descr="Icon of calendar">
            <a:extLst>
              <a:ext uri="{FF2B5EF4-FFF2-40B4-BE49-F238E27FC236}">
                <a16:creationId xmlns:a16="http://schemas.microsoft.com/office/drawing/2014/main" id="{B8FB2782-AE52-462E-8E3D-F31F1BD504C2}"/>
              </a:ext>
            </a:extLst>
          </p:cNvPr>
          <p:cNvGrpSpPr/>
          <p:nvPr/>
        </p:nvGrpSpPr>
        <p:grpSpPr>
          <a:xfrm>
            <a:off x="6229350" y="3134008"/>
            <a:ext cx="717140" cy="717242"/>
            <a:chOff x="418643" y="3160968"/>
            <a:chExt cx="717140" cy="717242"/>
          </a:xfrm>
        </p:grpSpPr>
        <p:grpSp>
          <p:nvGrpSpPr>
            <p:cNvPr id="512" name="Group 511">
              <a:extLst>
                <a:ext uri="{FF2B5EF4-FFF2-40B4-BE49-F238E27FC236}">
                  <a16:creationId xmlns:a16="http://schemas.microsoft.com/office/drawing/2014/main" id="{EBD50228-4FF1-4511-A0FC-71D9A722E169}"/>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527" name="Freeform 5">
                <a:extLst>
                  <a:ext uri="{FF2B5EF4-FFF2-40B4-BE49-F238E27FC236}">
                    <a16:creationId xmlns:a16="http://schemas.microsoft.com/office/drawing/2014/main" id="{28A598F9-17B1-4932-84A8-C1415942342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28" name="Freeform 6">
                <a:extLst>
                  <a:ext uri="{FF2B5EF4-FFF2-40B4-BE49-F238E27FC236}">
                    <a16:creationId xmlns:a16="http://schemas.microsoft.com/office/drawing/2014/main" id="{FB10E352-70F0-42D5-8556-93A2EBE199B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13" name="Group 512" descr="Icon of calendar">
              <a:extLst>
                <a:ext uri="{FF2B5EF4-FFF2-40B4-BE49-F238E27FC236}">
                  <a16:creationId xmlns:a16="http://schemas.microsoft.com/office/drawing/2014/main" id="{DC9C952A-BF8C-45C7-981F-55F46571C7CD}"/>
                </a:ext>
              </a:extLst>
            </p:cNvPr>
            <p:cNvGrpSpPr>
              <a:grpSpLocks noChangeAspect="1"/>
            </p:cNvGrpSpPr>
            <p:nvPr/>
          </p:nvGrpSpPr>
          <p:grpSpPr>
            <a:xfrm>
              <a:off x="599415" y="3370273"/>
              <a:ext cx="355596" cy="298632"/>
              <a:chOff x="2729230" y="4322068"/>
              <a:chExt cx="482169" cy="404930"/>
            </a:xfrm>
          </p:grpSpPr>
          <p:sp>
            <p:nvSpPr>
              <p:cNvPr id="514" name="Freeform: Shape 513">
                <a:extLst>
                  <a:ext uri="{FF2B5EF4-FFF2-40B4-BE49-F238E27FC236}">
                    <a16:creationId xmlns:a16="http://schemas.microsoft.com/office/drawing/2014/main" id="{75C33A11-B852-43E1-8121-461B753D8F97}"/>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5" name="Freeform: Shape 514">
                <a:extLst>
                  <a:ext uri="{FF2B5EF4-FFF2-40B4-BE49-F238E27FC236}">
                    <a16:creationId xmlns:a16="http://schemas.microsoft.com/office/drawing/2014/main" id="{866EDF05-2E88-4254-9545-540E7CB5C1C6}"/>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516" name="Group 515">
                <a:extLst>
                  <a:ext uri="{FF2B5EF4-FFF2-40B4-BE49-F238E27FC236}">
                    <a16:creationId xmlns:a16="http://schemas.microsoft.com/office/drawing/2014/main" id="{20D099F0-D070-4F15-AED4-53A056B13086}"/>
                  </a:ext>
                </a:extLst>
              </p:cNvPr>
              <p:cNvGrpSpPr/>
              <p:nvPr/>
            </p:nvGrpSpPr>
            <p:grpSpPr>
              <a:xfrm>
                <a:off x="2729230" y="4370939"/>
                <a:ext cx="482169" cy="356059"/>
                <a:chOff x="2729230" y="4370939"/>
                <a:chExt cx="482169" cy="356059"/>
              </a:xfrm>
              <a:solidFill>
                <a:srgbClr val="3C3C41"/>
              </a:solidFill>
            </p:grpSpPr>
            <p:sp>
              <p:nvSpPr>
                <p:cNvPr id="525" name="Freeform: Shape 524">
                  <a:extLst>
                    <a:ext uri="{FF2B5EF4-FFF2-40B4-BE49-F238E27FC236}">
                      <a16:creationId xmlns:a16="http://schemas.microsoft.com/office/drawing/2014/main" id="{3B60C0F7-88D3-4BB2-94D6-6D558DA8F77E}"/>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6" name="Freeform: Shape 525">
                  <a:extLst>
                    <a:ext uri="{FF2B5EF4-FFF2-40B4-BE49-F238E27FC236}">
                      <a16:creationId xmlns:a16="http://schemas.microsoft.com/office/drawing/2014/main" id="{244E82EB-C256-43BD-A61B-9B4565FCA417}"/>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7" name="Freeform: Shape 516">
                <a:extLst>
                  <a:ext uri="{FF2B5EF4-FFF2-40B4-BE49-F238E27FC236}">
                    <a16:creationId xmlns:a16="http://schemas.microsoft.com/office/drawing/2014/main" id="{1634A61E-7E9E-4BC4-8B4B-201ED903D41B}"/>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8" name="Freeform: Shape 517">
                <a:extLst>
                  <a:ext uri="{FF2B5EF4-FFF2-40B4-BE49-F238E27FC236}">
                    <a16:creationId xmlns:a16="http://schemas.microsoft.com/office/drawing/2014/main" id="{3F0EB545-9815-4E7C-BBE1-8A6BE57F8075}"/>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9" name="Freeform: Shape 518">
                <a:extLst>
                  <a:ext uri="{FF2B5EF4-FFF2-40B4-BE49-F238E27FC236}">
                    <a16:creationId xmlns:a16="http://schemas.microsoft.com/office/drawing/2014/main" id="{C1089A9D-76B5-42C5-979E-204994C4922C}"/>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0" name="Freeform: Shape 519">
                <a:extLst>
                  <a:ext uri="{FF2B5EF4-FFF2-40B4-BE49-F238E27FC236}">
                    <a16:creationId xmlns:a16="http://schemas.microsoft.com/office/drawing/2014/main" id="{6B625A46-26B6-491F-BE58-0BE79C4F07D1}"/>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1" name="Freeform: Shape 520">
                <a:extLst>
                  <a:ext uri="{FF2B5EF4-FFF2-40B4-BE49-F238E27FC236}">
                    <a16:creationId xmlns:a16="http://schemas.microsoft.com/office/drawing/2014/main" id="{667BD843-E08D-4ACB-9942-1A95664443E4}"/>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2" name="Freeform: Shape 521">
                <a:extLst>
                  <a:ext uri="{FF2B5EF4-FFF2-40B4-BE49-F238E27FC236}">
                    <a16:creationId xmlns:a16="http://schemas.microsoft.com/office/drawing/2014/main" id="{D0D80A68-DB70-499C-AFFF-73B1E75978AF}"/>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3" name="Freeform: Shape 522">
                <a:extLst>
                  <a:ext uri="{FF2B5EF4-FFF2-40B4-BE49-F238E27FC236}">
                    <a16:creationId xmlns:a16="http://schemas.microsoft.com/office/drawing/2014/main" id="{A410D7DC-0CA5-4C7F-9469-44D8831D08E4}"/>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4" name="Freeform: Shape 523">
                <a:extLst>
                  <a:ext uri="{FF2B5EF4-FFF2-40B4-BE49-F238E27FC236}">
                    <a16:creationId xmlns:a16="http://schemas.microsoft.com/office/drawing/2014/main" id="{58DB71D2-F72E-4101-8F1D-B8A2F48AE6F8}"/>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SMS</a:t>
            </a:r>
          </a:p>
        </p:txBody>
      </p:sp>
      <p:grpSp>
        <p:nvGrpSpPr>
          <p:cNvPr id="529" name="Group 528" descr="Icon of crosshair">
            <a:extLst>
              <a:ext uri="{FF2B5EF4-FFF2-40B4-BE49-F238E27FC236}">
                <a16:creationId xmlns:a16="http://schemas.microsoft.com/office/drawing/2014/main" id="{B2193072-76CA-482A-B736-272950E84C10}"/>
              </a:ext>
            </a:extLst>
          </p:cNvPr>
          <p:cNvGrpSpPr/>
          <p:nvPr/>
        </p:nvGrpSpPr>
        <p:grpSpPr>
          <a:xfrm>
            <a:off x="6229350" y="3980133"/>
            <a:ext cx="717140" cy="717242"/>
            <a:chOff x="418643" y="4007401"/>
            <a:chExt cx="717140" cy="717242"/>
          </a:xfrm>
        </p:grpSpPr>
        <p:grpSp>
          <p:nvGrpSpPr>
            <p:cNvPr id="530" name="Group 529">
              <a:extLst>
                <a:ext uri="{FF2B5EF4-FFF2-40B4-BE49-F238E27FC236}">
                  <a16:creationId xmlns:a16="http://schemas.microsoft.com/office/drawing/2014/main" id="{2CB51551-A140-461C-83D8-C3C63D521F55}"/>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44" name="Freeform 5">
                <a:extLst>
                  <a:ext uri="{FF2B5EF4-FFF2-40B4-BE49-F238E27FC236}">
                    <a16:creationId xmlns:a16="http://schemas.microsoft.com/office/drawing/2014/main" id="{735B3FEE-05B7-4A88-A2AD-D24062CA309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5" name="Freeform 6">
                <a:extLst>
                  <a:ext uri="{FF2B5EF4-FFF2-40B4-BE49-F238E27FC236}">
                    <a16:creationId xmlns:a16="http://schemas.microsoft.com/office/drawing/2014/main" id="{DFA6593E-7641-4C25-9D71-733CB9C245B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31" name="Group 530" descr="Icon of crosshair">
              <a:extLst>
                <a:ext uri="{FF2B5EF4-FFF2-40B4-BE49-F238E27FC236}">
                  <a16:creationId xmlns:a16="http://schemas.microsoft.com/office/drawing/2014/main" id="{69081B9A-CC04-4AD4-A035-8B4F8101F87E}"/>
                </a:ext>
              </a:extLst>
            </p:cNvPr>
            <p:cNvGrpSpPr>
              <a:grpSpLocks noChangeAspect="1"/>
            </p:cNvGrpSpPr>
            <p:nvPr/>
          </p:nvGrpSpPr>
          <p:grpSpPr>
            <a:xfrm>
              <a:off x="598817" y="4187626"/>
              <a:ext cx="356792" cy="356792"/>
              <a:chOff x="2402115" y="2108508"/>
              <a:chExt cx="3002280" cy="3002280"/>
            </a:xfrm>
            <a:solidFill>
              <a:srgbClr val="3C3C41"/>
            </a:solidFill>
          </p:grpSpPr>
          <p:sp>
            <p:nvSpPr>
              <p:cNvPr id="532" name="Freeform: Shape 531">
                <a:extLst>
                  <a:ext uri="{FF2B5EF4-FFF2-40B4-BE49-F238E27FC236}">
                    <a16:creationId xmlns:a16="http://schemas.microsoft.com/office/drawing/2014/main" id="{962625CD-C382-4476-B871-B0866E19B276}"/>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19D5D39A-7BEA-45B3-901A-380B041B496D}"/>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94089DA4-C25A-4E6D-8A0A-D04F4146FF2F}"/>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85A23A45-90A5-4B2C-9C26-FEFD37BD20D5}"/>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03510F3-FEAC-4B46-91B0-01EA1055DD19}"/>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EA88DA9F-A749-4BDD-9096-22BC97DDE778}"/>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9117F16B-C150-44A4-B7A8-E1697FA268ED}"/>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1059690-E9BB-4416-B0CF-97A04609CE94}"/>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0AF46698-FB45-414A-9489-2E56457472A5}"/>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F772C53C-FA39-4A4D-867F-76BB14046286}"/>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AC5FEF5A-BA06-4EC0-BFE1-1E60437A2FF9}"/>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D7097974-6085-4C9C-AB1F-2C5AB61FC003}"/>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Social media</a:t>
            </a:r>
          </a:p>
        </p:txBody>
      </p:sp>
      <p:grpSp>
        <p:nvGrpSpPr>
          <p:cNvPr id="546" name="Group 545" descr="Icon of document with check list">
            <a:extLst>
              <a:ext uri="{FF2B5EF4-FFF2-40B4-BE49-F238E27FC236}">
                <a16:creationId xmlns:a16="http://schemas.microsoft.com/office/drawing/2014/main" id="{4E170FA6-AB1E-47DA-8B71-AD6158554DB2}"/>
              </a:ext>
            </a:extLst>
          </p:cNvPr>
          <p:cNvGrpSpPr/>
          <p:nvPr/>
        </p:nvGrpSpPr>
        <p:grpSpPr>
          <a:xfrm>
            <a:off x="6229350" y="4826259"/>
            <a:ext cx="717140" cy="717242"/>
            <a:chOff x="418643" y="4853834"/>
            <a:chExt cx="717140" cy="717242"/>
          </a:xfrm>
        </p:grpSpPr>
        <p:grpSp>
          <p:nvGrpSpPr>
            <p:cNvPr id="547" name="Group 546">
              <a:extLst>
                <a:ext uri="{FF2B5EF4-FFF2-40B4-BE49-F238E27FC236}">
                  <a16:creationId xmlns:a16="http://schemas.microsoft.com/office/drawing/2014/main" id="{79FB5323-E19F-44D4-B256-D403FFABF8E4}"/>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59" name="Freeform 5">
                <a:extLst>
                  <a:ext uri="{FF2B5EF4-FFF2-40B4-BE49-F238E27FC236}">
                    <a16:creationId xmlns:a16="http://schemas.microsoft.com/office/drawing/2014/main" id="{77C49691-C77B-4199-BAA0-755A8C13240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0" name="Freeform 6">
                <a:extLst>
                  <a:ext uri="{FF2B5EF4-FFF2-40B4-BE49-F238E27FC236}">
                    <a16:creationId xmlns:a16="http://schemas.microsoft.com/office/drawing/2014/main" id="{A2F145B3-7F61-4E5E-B228-528D899C244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48" name="Group 547" descr="Icon of document with check list">
              <a:extLst>
                <a:ext uri="{FF2B5EF4-FFF2-40B4-BE49-F238E27FC236}">
                  <a16:creationId xmlns:a16="http://schemas.microsoft.com/office/drawing/2014/main" id="{D63707C2-F5F2-4E93-9281-DCCF6D873EDA}"/>
                </a:ext>
              </a:extLst>
            </p:cNvPr>
            <p:cNvGrpSpPr>
              <a:grpSpLocks noChangeAspect="1"/>
            </p:cNvGrpSpPr>
            <p:nvPr/>
          </p:nvGrpSpPr>
          <p:grpSpPr>
            <a:xfrm>
              <a:off x="644013" y="5035533"/>
              <a:ext cx="266400" cy="353844"/>
              <a:chOff x="9068462" y="4294986"/>
              <a:chExt cx="345641" cy="459094"/>
            </a:xfrm>
          </p:grpSpPr>
          <p:sp>
            <p:nvSpPr>
              <p:cNvPr id="549" name="Freeform: Shape 548">
                <a:extLst>
                  <a:ext uri="{FF2B5EF4-FFF2-40B4-BE49-F238E27FC236}">
                    <a16:creationId xmlns:a16="http://schemas.microsoft.com/office/drawing/2014/main" id="{880E4ED3-E1FB-4449-B677-2E5CCBF083ED}"/>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50" name="Freeform: Shape 549">
                <a:extLst>
                  <a:ext uri="{FF2B5EF4-FFF2-40B4-BE49-F238E27FC236}">
                    <a16:creationId xmlns:a16="http://schemas.microsoft.com/office/drawing/2014/main" id="{510789F1-C582-43E1-8D3C-ECAD53E8B3CB}"/>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51" name="Freeform: Shape 550">
                <a:extLst>
                  <a:ext uri="{FF2B5EF4-FFF2-40B4-BE49-F238E27FC236}">
                    <a16:creationId xmlns:a16="http://schemas.microsoft.com/office/drawing/2014/main" id="{244F7AE9-584F-4907-8CBA-31A9CEFD6A0C}"/>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2" name="Freeform: Shape 551">
                <a:extLst>
                  <a:ext uri="{FF2B5EF4-FFF2-40B4-BE49-F238E27FC236}">
                    <a16:creationId xmlns:a16="http://schemas.microsoft.com/office/drawing/2014/main" id="{815824C1-EC0D-41DC-9CD6-100D8732BB59}"/>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3" name="Freeform: Shape 552">
                <a:extLst>
                  <a:ext uri="{FF2B5EF4-FFF2-40B4-BE49-F238E27FC236}">
                    <a16:creationId xmlns:a16="http://schemas.microsoft.com/office/drawing/2014/main" id="{CD54C2B2-BBE9-4203-81D0-ECFAC6084323}"/>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4" name="Freeform: Shape 553">
                <a:extLst>
                  <a:ext uri="{FF2B5EF4-FFF2-40B4-BE49-F238E27FC236}">
                    <a16:creationId xmlns:a16="http://schemas.microsoft.com/office/drawing/2014/main" id="{C1A4F831-A436-4F22-B993-D89C5CB08301}"/>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5" name="Freeform: Shape 554">
                <a:extLst>
                  <a:ext uri="{FF2B5EF4-FFF2-40B4-BE49-F238E27FC236}">
                    <a16:creationId xmlns:a16="http://schemas.microsoft.com/office/drawing/2014/main" id="{866C6705-D794-4D4F-833E-17F0C7D4C47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6" name="Freeform: Shape 555">
                <a:extLst>
                  <a:ext uri="{FF2B5EF4-FFF2-40B4-BE49-F238E27FC236}">
                    <a16:creationId xmlns:a16="http://schemas.microsoft.com/office/drawing/2014/main" id="{22186A93-8F20-4C66-B4BE-923726501697}"/>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7" name="Freeform: Shape 556">
                <a:extLst>
                  <a:ext uri="{FF2B5EF4-FFF2-40B4-BE49-F238E27FC236}">
                    <a16:creationId xmlns:a16="http://schemas.microsoft.com/office/drawing/2014/main" id="{F733447C-2E69-47DD-8FDE-3DFBC36474A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8" name="Freeform: Shape 557">
                <a:extLst>
                  <a:ext uri="{FF2B5EF4-FFF2-40B4-BE49-F238E27FC236}">
                    <a16:creationId xmlns:a16="http://schemas.microsoft.com/office/drawing/2014/main" id="{06D3F11A-4A1C-4F87-ADEF-893FD7F75C9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dirty="0"/>
              <a:t>Telephone</a:t>
            </a:r>
          </a:p>
        </p:txBody>
      </p:sp>
    </p:spTree>
    <p:extLst>
      <p:ext uri="{BB962C8B-B14F-4D97-AF65-F5344CB8AC3E}">
        <p14:creationId xmlns:p14="http://schemas.microsoft.com/office/powerpoint/2010/main" val="233430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Issues building chatbots</a:t>
            </a:r>
          </a:p>
        </p:txBody>
      </p:sp>
      <p:sp>
        <p:nvSpPr>
          <p:cNvPr id="6" name="Text Placeholder 5"/>
          <p:cNvSpPr>
            <a:spLocks noGrp="1"/>
          </p:cNvSpPr>
          <p:nvPr>
            <p:ph type="body" sz="quarter" idx="15"/>
          </p:nvPr>
        </p:nvSpPr>
        <p:spPr/>
        <p:txBody>
          <a:bodyPr/>
          <a:lstStyle/>
          <a:p>
            <a:pPr lvl="1"/>
            <a:r>
              <a:rPr lang="en-GB" dirty="0"/>
              <a:t>Organizations have complex challenges dealing with employees and customers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Self-service</a:t>
            </a:r>
          </a:p>
          <a:p>
            <a:pPr lvl="1"/>
            <a:r>
              <a:rPr lang="en-GB" dirty="0"/>
              <a:t>66% of customers try to use self-service first before contacting an agent. </a:t>
            </a:r>
            <a:endParaRPr lang="en-US" dirty="0"/>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3166954" y="3156043"/>
            <a:ext cx="723714" cy="723714"/>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Expectations</a:t>
            </a:r>
          </a:p>
          <a:p>
            <a:pPr lvl="1"/>
            <a:r>
              <a:rPr lang="en-GB" dirty="0"/>
              <a:t>90% of customers expect consistency across channels</a:t>
            </a:r>
            <a:endParaRPr lang="en-US" dirty="0"/>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7012307" y="3156043"/>
            <a:ext cx="723714" cy="723714"/>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Systems</a:t>
            </a:r>
          </a:p>
          <a:p>
            <a:pPr lvl="1"/>
            <a:r>
              <a:rPr lang="en-GB" dirty="0"/>
              <a:t>59% of channels are managed in silos</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10833744" y="3156043"/>
            <a:ext cx="723714" cy="723714"/>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118386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Power Virtual Agents</a:t>
            </a:r>
          </a:p>
        </p:txBody>
      </p:sp>
      <p:sp>
        <p:nvSpPr>
          <p:cNvPr id="13" name="Text Placeholder 12">
            <a:extLst>
              <a:ext uri="{FF2B5EF4-FFF2-40B4-BE49-F238E27FC236}">
                <a16:creationId xmlns:a16="http://schemas.microsoft.com/office/drawing/2014/main" id="{E0B7C05B-8FB4-4106-BED4-ACD51ADA1CBE}"/>
              </a:ext>
            </a:extLst>
          </p:cNvPr>
          <p:cNvSpPr>
            <a:spLocks noGrp="1"/>
          </p:cNvSpPr>
          <p:nvPr>
            <p:ph type="body" sz="quarter" idx="47"/>
          </p:nvPr>
        </p:nvSpPr>
        <p:spPr/>
        <p:txBody>
          <a:bodyPr/>
          <a:lstStyle/>
          <a:p>
            <a:r>
              <a:rPr lang="en-US">
                <a:latin typeface="+mj-lt"/>
              </a:rPr>
              <a:t>Microsoft Power </a:t>
            </a:r>
            <a:r>
              <a:rPr lang="en-US" dirty="0">
                <a:latin typeface="+mj-lt"/>
              </a:rPr>
              <a:t>Platform chatbots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GB" dirty="0"/>
              <a:t>Easily create and maintain bots with a no-code interface</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r>
              <a:rPr lang="en-GB" dirty="0"/>
              <a:t>Conversational AI experiences based on the Microsoft Bot Framework</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r>
              <a:rPr lang="en-US" dirty="0"/>
              <a:t>Natural language processing</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dirty="0"/>
              <a:t>Integrate using Power Automate</a:t>
            </a:r>
          </a:p>
        </p:txBody>
      </p:sp>
      <p:pic>
        <p:nvPicPr>
          <p:cNvPr id="26" name="Picture Placeholder 25">
            <a:extLst>
              <a:ext uri="{FF2B5EF4-FFF2-40B4-BE49-F238E27FC236}">
                <a16:creationId xmlns:a16="http://schemas.microsoft.com/office/drawing/2014/main" id="{8B341B88-BD9A-4995-98F4-3284655C0B81}"/>
              </a:ext>
            </a:extLst>
          </p:cNvPr>
          <p:cNvPicPr>
            <a:picLocks noGrp="1" noChangeAspect="1"/>
          </p:cNvPicPr>
          <p:nvPr>
            <p:ph type="pic" sz="quarter" idx="15"/>
          </p:nvPr>
        </p:nvPicPr>
        <p:blipFill>
          <a:blip r:embed="rId3"/>
          <a:srcRect l="478" r="478"/>
          <a:stretch>
            <a:fillRect/>
          </a:stretch>
        </p:blipFill>
        <p:spPr/>
      </p:pic>
    </p:spTree>
    <p:extLst>
      <p:ext uri="{BB962C8B-B14F-4D97-AF65-F5344CB8AC3E}">
        <p14:creationId xmlns:p14="http://schemas.microsoft.com/office/powerpoint/2010/main" val="29943629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cases for chatbots</a:t>
            </a:r>
          </a:p>
        </p:txBody>
      </p:sp>
      <p:sp>
        <p:nvSpPr>
          <p:cNvPr id="19" name="Text Placeholder 18">
            <a:extLst>
              <a:ext uri="{FF2B5EF4-FFF2-40B4-BE49-F238E27FC236}">
                <a16:creationId xmlns:a16="http://schemas.microsoft.com/office/drawing/2014/main" id="{4D17A97A-0072-4652-B65C-67608993FE95}"/>
              </a:ext>
            </a:extLst>
          </p:cNvPr>
          <p:cNvSpPr>
            <a:spLocks noGrp="1"/>
          </p:cNvSpPr>
          <p:nvPr>
            <p:ph type="body" sz="quarter" idx="31"/>
          </p:nvPr>
        </p:nvSpPr>
        <p:spPr/>
        <p:txBody>
          <a:bodyPr/>
          <a:lstStyle/>
          <a:p>
            <a:r>
              <a:rPr lang="en-GB" dirty="0"/>
              <a:t>Conversational AI can be added into application to increase the user experience</a:t>
            </a:r>
            <a:endParaRPr lang="en-US" dirty="0"/>
          </a:p>
        </p:txBody>
      </p:sp>
      <p:sp>
        <p:nvSpPr>
          <p:cNvPr id="6" name="Text Placeholder 5"/>
          <p:cNvSpPr>
            <a:spLocks noGrp="1"/>
          </p:cNvSpPr>
          <p:nvPr>
            <p:ph type="body" sz="quarter" idx="11"/>
          </p:nvPr>
        </p:nvSpPr>
        <p:spPr/>
        <p:txBody>
          <a:bodyPr/>
          <a:lstStyle/>
          <a:p>
            <a:pPr lvl="1"/>
            <a:r>
              <a:rPr lang="en-US" dirty="0"/>
              <a:t>Answering questions or enquiries</a:t>
            </a:r>
          </a:p>
        </p:txBody>
      </p:sp>
      <p:sp>
        <p:nvSpPr>
          <p:cNvPr id="2" name="Text Placeholder 1"/>
          <p:cNvSpPr>
            <a:spLocks noGrp="1"/>
          </p:cNvSpPr>
          <p:nvPr>
            <p:ph type="body" sz="quarter" idx="15"/>
          </p:nvPr>
        </p:nvSpPr>
        <p:spPr/>
        <p:txBody>
          <a:bodyPr/>
          <a:lstStyle/>
          <a:p>
            <a:pPr lvl="1"/>
            <a:r>
              <a:rPr lang="en-GB" dirty="0"/>
              <a:t>Process return and exchange requests</a:t>
            </a:r>
          </a:p>
        </p:txBody>
      </p:sp>
      <p:sp>
        <p:nvSpPr>
          <p:cNvPr id="3" name="Text Placeholder 2"/>
          <p:cNvSpPr>
            <a:spLocks noGrp="1"/>
          </p:cNvSpPr>
          <p:nvPr>
            <p:ph type="body" sz="quarter" idx="17"/>
          </p:nvPr>
        </p:nvSpPr>
        <p:spPr/>
        <p:txBody>
          <a:bodyPr/>
          <a:lstStyle/>
          <a:p>
            <a:pPr lvl="1"/>
            <a:r>
              <a:rPr lang="en-GB" dirty="0"/>
              <a:t>Resolving a complaint</a:t>
            </a:r>
          </a:p>
        </p:txBody>
      </p:sp>
      <p:sp>
        <p:nvSpPr>
          <p:cNvPr id="4" name="Text Placeholder 3"/>
          <p:cNvSpPr>
            <a:spLocks noGrp="1"/>
          </p:cNvSpPr>
          <p:nvPr>
            <p:ph type="body" sz="quarter" idx="19"/>
          </p:nvPr>
        </p:nvSpPr>
        <p:spPr/>
        <p:txBody>
          <a:bodyPr/>
          <a:lstStyle/>
          <a:p>
            <a:pPr lvl="1"/>
            <a:r>
              <a:rPr lang="en-US" dirty="0"/>
              <a:t>Making a reservation or purchase</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21"/>
          </p:nvPr>
        </p:nvSpPr>
        <p:spPr/>
        <p:txBody>
          <a:bodyPr/>
          <a:lstStyle/>
          <a:p>
            <a:pPr lvl="1"/>
            <a:r>
              <a:rPr lang="en-US" dirty="0"/>
              <a:t>Manage email subscription preferences</a:t>
            </a:r>
          </a:p>
        </p:txBody>
      </p:sp>
      <p:sp>
        <p:nvSpPr>
          <p:cNvPr id="18" name="Text Placeholder 17">
            <a:extLst>
              <a:ext uri="{FF2B5EF4-FFF2-40B4-BE49-F238E27FC236}">
                <a16:creationId xmlns:a16="http://schemas.microsoft.com/office/drawing/2014/main" id="{909C7559-D1CF-41DB-A1FB-C48EAFBE6670}"/>
              </a:ext>
            </a:extLst>
          </p:cNvPr>
          <p:cNvSpPr>
            <a:spLocks noGrp="1"/>
          </p:cNvSpPr>
          <p:nvPr>
            <p:ph type="body" sz="quarter" idx="30"/>
          </p:nvPr>
        </p:nvSpPr>
        <p:spPr/>
        <p:txBody>
          <a:bodyPr/>
          <a:lstStyle/>
          <a:p>
            <a:pPr lvl="1"/>
            <a:r>
              <a:rPr lang="en-US" dirty="0"/>
              <a:t>Paying a bill </a:t>
            </a:r>
          </a:p>
        </p:txBody>
      </p:sp>
      <p:sp>
        <p:nvSpPr>
          <p:cNvPr id="20" name="Text Placeholder 19">
            <a:extLst>
              <a:ext uri="{FF2B5EF4-FFF2-40B4-BE49-F238E27FC236}">
                <a16:creationId xmlns:a16="http://schemas.microsoft.com/office/drawing/2014/main" id="{B78E7A04-71D7-45A6-9115-1FB7416AD625}"/>
              </a:ext>
            </a:extLst>
          </p:cNvPr>
          <p:cNvSpPr>
            <a:spLocks noGrp="1"/>
          </p:cNvSpPr>
          <p:nvPr>
            <p:ph type="body" sz="quarter" idx="32"/>
          </p:nvPr>
        </p:nvSpPr>
        <p:spPr/>
        <p:txBody>
          <a:bodyPr/>
          <a:lstStyle/>
          <a:p>
            <a:pPr lvl="1"/>
            <a:r>
              <a:rPr lang="en-US" dirty="0"/>
              <a:t> Triage for healthcare </a:t>
            </a:r>
          </a:p>
        </p:txBody>
      </p:sp>
    </p:spTree>
    <p:extLst>
      <p:ext uri="{BB962C8B-B14F-4D97-AF65-F5344CB8AC3E}">
        <p14:creationId xmlns:p14="http://schemas.microsoft.com/office/powerpoint/2010/main" val="37981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cases for chatbots</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31"/>
          </p:nvPr>
        </p:nvSpPr>
        <p:spPr/>
        <p:txBody>
          <a:bodyPr/>
          <a:lstStyle/>
          <a:p>
            <a:r>
              <a:rPr lang="en-GB" dirty="0"/>
              <a:t>Potentially more powerful use cases for using chatbots inside of an organization </a:t>
            </a:r>
            <a:endParaRPr lang="en-US" dirty="0"/>
          </a:p>
        </p:txBody>
      </p:sp>
      <p:grpSp>
        <p:nvGrpSpPr>
          <p:cNvPr id="195" name="Group 194" descr="Icon of gear and two arrow">
            <a:extLst>
              <a:ext uri="{FF2B5EF4-FFF2-40B4-BE49-F238E27FC236}">
                <a16:creationId xmlns:a16="http://schemas.microsoft.com/office/drawing/2014/main" id="{5DF35092-1528-4F10-810F-10A47C75AAAB}"/>
              </a:ext>
            </a:extLst>
          </p:cNvPr>
          <p:cNvGrpSpPr/>
          <p:nvPr/>
        </p:nvGrpSpPr>
        <p:grpSpPr>
          <a:xfrm>
            <a:off x="418643" y="1893693"/>
            <a:ext cx="571957" cy="572038"/>
            <a:chOff x="418643" y="1456896"/>
            <a:chExt cx="717140" cy="717242"/>
          </a:xfrm>
        </p:grpSpPr>
        <p:grpSp>
          <p:nvGrpSpPr>
            <p:cNvPr id="196" name="Group 195">
              <a:extLst>
                <a:ext uri="{FF2B5EF4-FFF2-40B4-BE49-F238E27FC236}">
                  <a16:creationId xmlns:a16="http://schemas.microsoft.com/office/drawing/2014/main" id="{17FD7276-1217-4EF5-AB1A-5FB6C345A50C}"/>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201" name="Freeform 5">
                <a:extLst>
                  <a:ext uri="{FF2B5EF4-FFF2-40B4-BE49-F238E27FC236}">
                    <a16:creationId xmlns:a16="http://schemas.microsoft.com/office/drawing/2014/main" id="{AE5A39DB-3FED-4310-8722-7F753EC07C6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
                <a:extLst>
                  <a:ext uri="{FF2B5EF4-FFF2-40B4-BE49-F238E27FC236}">
                    <a16:creationId xmlns:a16="http://schemas.microsoft.com/office/drawing/2014/main" id="{782E315D-3C28-4ADC-9F7D-379FAC21C988}"/>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7" name="Group 196" descr="Icon of gear and two arrow">
              <a:extLst>
                <a:ext uri="{FF2B5EF4-FFF2-40B4-BE49-F238E27FC236}">
                  <a16:creationId xmlns:a16="http://schemas.microsoft.com/office/drawing/2014/main" id="{5B268B4B-4C85-44FD-B671-D9F4D526C928}"/>
                </a:ext>
              </a:extLst>
            </p:cNvPr>
            <p:cNvGrpSpPr>
              <a:grpSpLocks noChangeAspect="1"/>
            </p:cNvGrpSpPr>
            <p:nvPr/>
          </p:nvGrpSpPr>
          <p:grpSpPr>
            <a:xfrm>
              <a:off x="578448" y="1653485"/>
              <a:ext cx="397530" cy="324064"/>
              <a:chOff x="10035841" y="508637"/>
              <a:chExt cx="758435" cy="618272"/>
            </a:xfrm>
          </p:grpSpPr>
          <p:sp>
            <p:nvSpPr>
              <p:cNvPr id="198" name="Freeform: Shape 197">
                <a:extLst>
                  <a:ext uri="{FF2B5EF4-FFF2-40B4-BE49-F238E27FC236}">
                    <a16:creationId xmlns:a16="http://schemas.microsoft.com/office/drawing/2014/main" id="{AB846073-7899-4097-93C5-1B911210170C}"/>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99" name="Freeform: Shape 198">
                <a:extLst>
                  <a:ext uri="{FF2B5EF4-FFF2-40B4-BE49-F238E27FC236}">
                    <a16:creationId xmlns:a16="http://schemas.microsoft.com/office/drawing/2014/main" id="{54F05D7C-352B-48A5-A617-59C08DB16643}"/>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200" name="Freeform: Shape 199">
                <a:extLst>
                  <a:ext uri="{FF2B5EF4-FFF2-40B4-BE49-F238E27FC236}">
                    <a16:creationId xmlns:a16="http://schemas.microsoft.com/office/drawing/2014/main" id="{986F4ACE-5514-4488-BFB6-B9270D4D0C9D}"/>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grpSp>
      </p:grpSp>
      <p:sp>
        <p:nvSpPr>
          <p:cNvPr id="6" name="Text Placeholder 5"/>
          <p:cNvSpPr>
            <a:spLocks noGrp="1"/>
          </p:cNvSpPr>
          <p:nvPr>
            <p:ph type="body" sz="quarter" idx="11"/>
          </p:nvPr>
        </p:nvSpPr>
        <p:spPr/>
        <p:txBody>
          <a:bodyPr/>
          <a:lstStyle/>
          <a:p>
            <a:pPr lvl="1"/>
            <a:r>
              <a:rPr lang="en-US" dirty="0"/>
              <a:t>Employee onboarding</a:t>
            </a:r>
          </a:p>
        </p:txBody>
      </p:sp>
      <p:grpSp>
        <p:nvGrpSpPr>
          <p:cNvPr id="25" name="Group 24" descr="Icon of chart with a rising arrow">
            <a:extLst>
              <a:ext uri="{FF2B5EF4-FFF2-40B4-BE49-F238E27FC236}">
                <a16:creationId xmlns:a16="http://schemas.microsoft.com/office/drawing/2014/main" id="{740C2B46-B93E-42D5-9F9C-DED65030CF18}"/>
              </a:ext>
            </a:extLst>
          </p:cNvPr>
          <p:cNvGrpSpPr/>
          <p:nvPr/>
        </p:nvGrpSpPr>
        <p:grpSpPr>
          <a:xfrm>
            <a:off x="418643" y="2520318"/>
            <a:ext cx="571957" cy="572038"/>
            <a:chOff x="418643" y="2314535"/>
            <a:chExt cx="717140" cy="71724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2" name="Group 61" descr="Icon of chart with a rising arrow">
              <a:extLst>
                <a:ext uri="{FF2B5EF4-FFF2-40B4-BE49-F238E27FC236}">
                  <a16:creationId xmlns:a16="http://schemas.microsoft.com/office/drawing/2014/main" id="{E712C5F0-6999-4393-BF70-92D284C73919}"/>
                </a:ext>
              </a:extLst>
            </p:cNvPr>
            <p:cNvGrpSpPr>
              <a:grpSpLocks noChangeAspect="1"/>
            </p:cNvGrpSpPr>
            <p:nvPr/>
          </p:nvGrpSpPr>
          <p:grpSpPr>
            <a:xfrm>
              <a:off x="603248" y="2499191"/>
              <a:ext cx="347930" cy="347930"/>
              <a:chOff x="3842467" y="3185112"/>
              <a:chExt cx="328830" cy="328830"/>
            </a:xfrm>
          </p:grpSpPr>
          <p:sp>
            <p:nvSpPr>
              <p:cNvPr id="63" name="Freeform 10">
                <a:extLst>
                  <a:ext uri="{FF2B5EF4-FFF2-40B4-BE49-F238E27FC236}">
                    <a16:creationId xmlns:a16="http://schemas.microsoft.com/office/drawing/2014/main" id="{A09785A8-DC75-4FF8-A6F4-C00B82B67380}"/>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11">
                <a:extLst>
                  <a:ext uri="{FF2B5EF4-FFF2-40B4-BE49-F238E27FC236}">
                    <a16:creationId xmlns:a16="http://schemas.microsoft.com/office/drawing/2014/main" id="{E1471346-494D-49AE-B468-A47E5587AB4B}"/>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 name="Text Placeholder 1"/>
          <p:cNvSpPr>
            <a:spLocks noGrp="1"/>
          </p:cNvSpPr>
          <p:nvPr>
            <p:ph type="body" sz="quarter" idx="15"/>
          </p:nvPr>
        </p:nvSpPr>
        <p:spPr/>
        <p:txBody>
          <a:bodyPr/>
          <a:lstStyle/>
          <a:p>
            <a:pPr lvl="1"/>
            <a:r>
              <a:rPr lang="en-US" dirty="0"/>
              <a:t>HR support</a:t>
            </a:r>
          </a:p>
        </p:txBody>
      </p:sp>
      <p:grpSp>
        <p:nvGrpSpPr>
          <p:cNvPr id="16" name="Group 15" descr="Icon of calendar">
            <a:extLst>
              <a:ext uri="{FF2B5EF4-FFF2-40B4-BE49-F238E27FC236}">
                <a16:creationId xmlns:a16="http://schemas.microsoft.com/office/drawing/2014/main" id="{681BB004-4440-4FD5-85D8-0EEF7ABB25D8}"/>
              </a:ext>
            </a:extLst>
          </p:cNvPr>
          <p:cNvGrpSpPr/>
          <p:nvPr/>
        </p:nvGrpSpPr>
        <p:grpSpPr>
          <a:xfrm>
            <a:off x="418643" y="3146943"/>
            <a:ext cx="571957" cy="572038"/>
            <a:chOff x="418643" y="3160968"/>
            <a:chExt cx="717140" cy="717242"/>
          </a:xfrm>
        </p:grpSpPr>
        <p:grpSp>
          <p:nvGrpSpPr>
            <p:cNvPr id="43" name="Group 42">
              <a:extLst>
                <a:ext uri="{FF2B5EF4-FFF2-40B4-BE49-F238E27FC236}">
                  <a16:creationId xmlns:a16="http://schemas.microsoft.com/office/drawing/2014/main" id="{EC9A8C29-8E4B-4B66-A15E-76D420799596}"/>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44" name="Freeform 5">
                <a:extLst>
                  <a:ext uri="{FF2B5EF4-FFF2-40B4-BE49-F238E27FC236}">
                    <a16:creationId xmlns:a16="http://schemas.microsoft.com/office/drawing/2014/main" id="{68545A57-D254-4040-9131-B81B012B454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A37A0F79-C2EA-4568-BF05-E46B9DFE0A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9" name="Group 68" descr="Icon of calendar">
              <a:extLst>
                <a:ext uri="{FF2B5EF4-FFF2-40B4-BE49-F238E27FC236}">
                  <a16:creationId xmlns:a16="http://schemas.microsoft.com/office/drawing/2014/main" id="{EE8C644E-CE13-4229-971F-BD99E1D78677}"/>
                </a:ext>
              </a:extLst>
            </p:cNvPr>
            <p:cNvGrpSpPr>
              <a:grpSpLocks noChangeAspect="1"/>
            </p:cNvGrpSpPr>
            <p:nvPr/>
          </p:nvGrpSpPr>
          <p:grpSpPr>
            <a:xfrm>
              <a:off x="599415" y="3370273"/>
              <a:ext cx="355596" cy="298632"/>
              <a:chOff x="2729230" y="4322068"/>
              <a:chExt cx="482169" cy="404930"/>
            </a:xfrm>
          </p:grpSpPr>
          <p:sp>
            <p:nvSpPr>
              <p:cNvPr id="70" name="Freeform: Shape 69">
                <a:extLst>
                  <a:ext uri="{FF2B5EF4-FFF2-40B4-BE49-F238E27FC236}">
                    <a16:creationId xmlns:a16="http://schemas.microsoft.com/office/drawing/2014/main" id="{3C132328-40FB-4E4B-8DBA-03B1590C924B}"/>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Shape 70">
                <a:extLst>
                  <a:ext uri="{FF2B5EF4-FFF2-40B4-BE49-F238E27FC236}">
                    <a16:creationId xmlns:a16="http://schemas.microsoft.com/office/drawing/2014/main" id="{7F20B072-B3A9-4B5B-B37B-19622E8BF183}"/>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72" name="Group 71">
                <a:extLst>
                  <a:ext uri="{FF2B5EF4-FFF2-40B4-BE49-F238E27FC236}">
                    <a16:creationId xmlns:a16="http://schemas.microsoft.com/office/drawing/2014/main" id="{676F0A6C-22A1-4377-9880-CC309A80F888}"/>
                  </a:ext>
                </a:extLst>
              </p:cNvPr>
              <p:cNvGrpSpPr/>
              <p:nvPr/>
            </p:nvGrpSpPr>
            <p:grpSpPr>
              <a:xfrm>
                <a:off x="2729230" y="4370939"/>
                <a:ext cx="482169" cy="356059"/>
                <a:chOff x="2729230" y="4370939"/>
                <a:chExt cx="482169" cy="356059"/>
              </a:xfrm>
              <a:solidFill>
                <a:srgbClr val="3C3C41"/>
              </a:solidFill>
            </p:grpSpPr>
            <p:sp>
              <p:nvSpPr>
                <p:cNvPr id="81" name="Freeform: Shape 80">
                  <a:extLst>
                    <a:ext uri="{FF2B5EF4-FFF2-40B4-BE49-F238E27FC236}">
                      <a16:creationId xmlns:a16="http://schemas.microsoft.com/office/drawing/2014/main" id="{ED1851D2-4EDE-41D5-B407-9C18F2935E14}"/>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Shape 81">
                  <a:extLst>
                    <a:ext uri="{FF2B5EF4-FFF2-40B4-BE49-F238E27FC236}">
                      <a16:creationId xmlns:a16="http://schemas.microsoft.com/office/drawing/2014/main" id="{839F27AE-C5ED-497A-A792-9011630B397F}"/>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73" name="Freeform: Shape 72">
                <a:extLst>
                  <a:ext uri="{FF2B5EF4-FFF2-40B4-BE49-F238E27FC236}">
                    <a16:creationId xmlns:a16="http://schemas.microsoft.com/office/drawing/2014/main" id="{CFF2BE8D-22B2-4F3E-82F2-C1B14F9F5B53}"/>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Shape 73">
                <a:extLst>
                  <a:ext uri="{FF2B5EF4-FFF2-40B4-BE49-F238E27FC236}">
                    <a16:creationId xmlns:a16="http://schemas.microsoft.com/office/drawing/2014/main" id="{37573BAA-F82D-4A11-9F2B-892781BD0DED}"/>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Shape 74">
                <a:extLst>
                  <a:ext uri="{FF2B5EF4-FFF2-40B4-BE49-F238E27FC236}">
                    <a16:creationId xmlns:a16="http://schemas.microsoft.com/office/drawing/2014/main" id="{8C6BE6F8-CB99-4AA7-9225-D543C0C11F89}"/>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Shape 75">
                <a:extLst>
                  <a:ext uri="{FF2B5EF4-FFF2-40B4-BE49-F238E27FC236}">
                    <a16:creationId xmlns:a16="http://schemas.microsoft.com/office/drawing/2014/main" id="{72C0F3E6-4FEC-48F1-97E2-7B9FC5CD44DC}"/>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Shape 76">
                <a:extLst>
                  <a:ext uri="{FF2B5EF4-FFF2-40B4-BE49-F238E27FC236}">
                    <a16:creationId xmlns:a16="http://schemas.microsoft.com/office/drawing/2014/main" id="{679BA8ED-1128-4A6D-A0F2-90ED4BE57C0D}"/>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Shape 77">
                <a:extLst>
                  <a:ext uri="{FF2B5EF4-FFF2-40B4-BE49-F238E27FC236}">
                    <a16:creationId xmlns:a16="http://schemas.microsoft.com/office/drawing/2014/main" id="{5DB48D17-89FE-406A-8D0E-3EE3C63469CC}"/>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Shape 78">
                <a:extLst>
                  <a:ext uri="{FF2B5EF4-FFF2-40B4-BE49-F238E27FC236}">
                    <a16:creationId xmlns:a16="http://schemas.microsoft.com/office/drawing/2014/main" id="{2F941975-EEC1-4ACC-B7FA-10924896E4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Shape 79">
                <a:extLst>
                  <a:ext uri="{FF2B5EF4-FFF2-40B4-BE49-F238E27FC236}">
                    <a16:creationId xmlns:a16="http://schemas.microsoft.com/office/drawing/2014/main" id="{A6F33D8D-5E63-4EF0-A337-1BE6325D57B4}"/>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 name="Text Placeholder 2"/>
          <p:cNvSpPr>
            <a:spLocks noGrp="1"/>
          </p:cNvSpPr>
          <p:nvPr>
            <p:ph type="body" sz="quarter" idx="17"/>
          </p:nvPr>
        </p:nvSpPr>
        <p:spPr/>
        <p:txBody>
          <a:bodyPr/>
          <a:lstStyle/>
          <a:p>
            <a:pPr lvl="1"/>
            <a:r>
              <a:rPr lang="en-US" dirty="0"/>
              <a:t>Sales support</a:t>
            </a:r>
          </a:p>
        </p:txBody>
      </p:sp>
      <p:grpSp>
        <p:nvGrpSpPr>
          <p:cNvPr id="15" name="Group 14" descr="Icon of crosshair">
            <a:extLst>
              <a:ext uri="{FF2B5EF4-FFF2-40B4-BE49-F238E27FC236}">
                <a16:creationId xmlns:a16="http://schemas.microsoft.com/office/drawing/2014/main" id="{1A6203B9-09D3-4035-BAA1-A9BFFE0EA2BC}"/>
              </a:ext>
            </a:extLst>
          </p:cNvPr>
          <p:cNvGrpSpPr/>
          <p:nvPr/>
        </p:nvGrpSpPr>
        <p:grpSpPr>
          <a:xfrm>
            <a:off x="418643" y="3773568"/>
            <a:ext cx="571957" cy="572038"/>
            <a:chOff x="418643" y="4007401"/>
            <a:chExt cx="717140" cy="717242"/>
          </a:xfrm>
        </p:grpSpPr>
        <p:grpSp>
          <p:nvGrpSpPr>
            <p:cNvPr id="46" name="Group 45">
              <a:extLst>
                <a:ext uri="{FF2B5EF4-FFF2-40B4-BE49-F238E27FC236}">
                  <a16:creationId xmlns:a16="http://schemas.microsoft.com/office/drawing/2014/main" id="{CC57BB0A-BA97-43AD-9A5A-C59965C0F39C}"/>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47" name="Freeform 5">
                <a:extLst>
                  <a:ext uri="{FF2B5EF4-FFF2-40B4-BE49-F238E27FC236}">
                    <a16:creationId xmlns:a16="http://schemas.microsoft.com/office/drawing/2014/main" id="{EE426091-81A5-4C83-B971-0E4C7836EA9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6D78DFDA-B99F-48DB-8360-BBE231FD1B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87" name="Group 86" descr="Icon of crosshair">
              <a:extLst>
                <a:ext uri="{FF2B5EF4-FFF2-40B4-BE49-F238E27FC236}">
                  <a16:creationId xmlns:a16="http://schemas.microsoft.com/office/drawing/2014/main" id="{B9AF171B-1433-4106-AFE2-3BF68D1D5C07}"/>
                </a:ext>
              </a:extLst>
            </p:cNvPr>
            <p:cNvGrpSpPr>
              <a:grpSpLocks noChangeAspect="1"/>
            </p:cNvGrpSpPr>
            <p:nvPr/>
          </p:nvGrpSpPr>
          <p:grpSpPr>
            <a:xfrm>
              <a:off x="598817" y="4187626"/>
              <a:ext cx="356792" cy="356792"/>
              <a:chOff x="2402115" y="2108508"/>
              <a:chExt cx="3002280" cy="3002280"/>
            </a:xfrm>
            <a:solidFill>
              <a:srgbClr val="3C3C41"/>
            </a:solidFill>
          </p:grpSpPr>
          <p:sp>
            <p:nvSpPr>
              <p:cNvPr id="88" name="Freeform: Shape 87">
                <a:extLst>
                  <a:ext uri="{FF2B5EF4-FFF2-40B4-BE49-F238E27FC236}">
                    <a16:creationId xmlns:a16="http://schemas.microsoft.com/office/drawing/2014/main" id="{AA550336-6815-4D41-9271-B1311AF3830C}"/>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D87D8AD-63A5-40C1-817C-AFADBC16B868}"/>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FBC3E0F-FF4C-474A-AA93-04E0E343E10C}"/>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A632DC3-3C81-44B2-B580-5C672CCF535D}"/>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67A6D07-E3A4-4D76-A828-37E78776F2A2}"/>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12F0E72-DC44-4DFF-AB1D-B91839B21EDB}"/>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1F611CA3-E583-4FB4-87AF-D787A9B5FED7}"/>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68C935C-304C-4D7B-8633-BE8A9B55E429}"/>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4C1F75-0DBB-412F-813A-7C5ACF0F8E13}"/>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ADA13F5-D141-4265-89FA-E6F17C60A663}"/>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091CDFCC-5FB2-4604-A42C-6AE9C293B5EF}"/>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3AC041A-E1E4-4E49-B1CD-57EA510E02C4}"/>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 name="Text Placeholder 3"/>
          <p:cNvSpPr>
            <a:spLocks noGrp="1"/>
          </p:cNvSpPr>
          <p:nvPr>
            <p:ph type="body" sz="quarter" idx="19"/>
          </p:nvPr>
        </p:nvSpPr>
        <p:spPr/>
        <p:txBody>
          <a:bodyPr/>
          <a:lstStyle/>
          <a:p>
            <a:pPr lvl="1"/>
            <a:r>
              <a:rPr lang="en-US" dirty="0"/>
              <a:t>Issue management</a:t>
            </a:r>
          </a:p>
        </p:txBody>
      </p:sp>
      <p:grpSp>
        <p:nvGrpSpPr>
          <p:cNvPr id="14" name="Group 13" descr="Icon of document with check list">
            <a:extLst>
              <a:ext uri="{FF2B5EF4-FFF2-40B4-BE49-F238E27FC236}">
                <a16:creationId xmlns:a16="http://schemas.microsoft.com/office/drawing/2014/main" id="{D3748669-B2EB-41E3-9980-CB5FCEFAB432}"/>
              </a:ext>
            </a:extLst>
          </p:cNvPr>
          <p:cNvGrpSpPr/>
          <p:nvPr/>
        </p:nvGrpSpPr>
        <p:grpSpPr>
          <a:xfrm>
            <a:off x="418643" y="4400193"/>
            <a:ext cx="571957" cy="572038"/>
            <a:chOff x="418643" y="4853834"/>
            <a:chExt cx="717140" cy="717242"/>
          </a:xfrm>
        </p:grpSpPr>
        <p:grpSp>
          <p:nvGrpSpPr>
            <p:cNvPr id="49" name="Group 48">
              <a:extLst>
                <a:ext uri="{FF2B5EF4-FFF2-40B4-BE49-F238E27FC236}">
                  <a16:creationId xmlns:a16="http://schemas.microsoft.com/office/drawing/2014/main" id="{10F39B93-E5C4-4DD7-80BA-D58839BEB9FF}"/>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0" name="Freeform 5">
                <a:extLst>
                  <a:ext uri="{FF2B5EF4-FFF2-40B4-BE49-F238E27FC236}">
                    <a16:creationId xmlns:a16="http://schemas.microsoft.com/office/drawing/2014/main" id="{E53034CF-BF65-4193-8652-189DF5C3D83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A19EE93C-F92D-422C-9B04-4241CDEDFAB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04" name="Group 103" descr="Icon of document with check list">
              <a:extLst>
                <a:ext uri="{FF2B5EF4-FFF2-40B4-BE49-F238E27FC236}">
                  <a16:creationId xmlns:a16="http://schemas.microsoft.com/office/drawing/2014/main" id="{AFC6BCD5-B37B-445A-B578-B0304BE9FC18}"/>
                </a:ext>
              </a:extLst>
            </p:cNvPr>
            <p:cNvGrpSpPr>
              <a:grpSpLocks noChangeAspect="1"/>
            </p:cNvGrpSpPr>
            <p:nvPr/>
          </p:nvGrpSpPr>
          <p:grpSpPr>
            <a:xfrm>
              <a:off x="644013" y="5035533"/>
              <a:ext cx="266400" cy="353844"/>
              <a:chOff x="9068462" y="4294986"/>
              <a:chExt cx="345641" cy="459094"/>
            </a:xfrm>
          </p:grpSpPr>
          <p:sp>
            <p:nvSpPr>
              <p:cNvPr id="105" name="Freeform: Shape 104">
                <a:extLst>
                  <a:ext uri="{FF2B5EF4-FFF2-40B4-BE49-F238E27FC236}">
                    <a16:creationId xmlns:a16="http://schemas.microsoft.com/office/drawing/2014/main" id="{8C9D5E0A-513A-4CEC-B6A2-A3B6643FC748}"/>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6" name="Freeform: Shape 105">
                <a:extLst>
                  <a:ext uri="{FF2B5EF4-FFF2-40B4-BE49-F238E27FC236}">
                    <a16:creationId xmlns:a16="http://schemas.microsoft.com/office/drawing/2014/main" id="{77611CF9-E535-4DA2-BC76-B72DA3EEDF04}"/>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ndParaRPr>
              </a:p>
            </p:txBody>
          </p:sp>
          <p:sp>
            <p:nvSpPr>
              <p:cNvPr id="107" name="Freeform: Shape 106">
                <a:extLst>
                  <a:ext uri="{FF2B5EF4-FFF2-40B4-BE49-F238E27FC236}">
                    <a16:creationId xmlns:a16="http://schemas.microsoft.com/office/drawing/2014/main" id="{506E01D2-3523-409A-821F-9C575A17072C}"/>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Shape 107">
                <a:extLst>
                  <a:ext uri="{FF2B5EF4-FFF2-40B4-BE49-F238E27FC236}">
                    <a16:creationId xmlns:a16="http://schemas.microsoft.com/office/drawing/2014/main" id="{3A9B24EF-868E-4620-8C9B-D091C5A600B8}"/>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Shape 108">
                <a:extLst>
                  <a:ext uri="{FF2B5EF4-FFF2-40B4-BE49-F238E27FC236}">
                    <a16:creationId xmlns:a16="http://schemas.microsoft.com/office/drawing/2014/main" id="{F36657D1-BC13-4354-A03D-A071D6BD8120}"/>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Shape 109">
                <a:extLst>
                  <a:ext uri="{FF2B5EF4-FFF2-40B4-BE49-F238E27FC236}">
                    <a16:creationId xmlns:a16="http://schemas.microsoft.com/office/drawing/2014/main" id="{EEFDDD16-19AE-4C37-A15A-28413DE793F5}"/>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Shape 110">
                <a:extLst>
                  <a:ext uri="{FF2B5EF4-FFF2-40B4-BE49-F238E27FC236}">
                    <a16:creationId xmlns:a16="http://schemas.microsoft.com/office/drawing/2014/main" id="{3270A8D0-9BA6-41FB-9296-02227E6C9852}"/>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Shape 111">
                <a:extLst>
                  <a:ext uri="{FF2B5EF4-FFF2-40B4-BE49-F238E27FC236}">
                    <a16:creationId xmlns:a16="http://schemas.microsoft.com/office/drawing/2014/main" id="{118A3E50-CCF7-49A2-9FC2-A5B39B95F51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05F49B14-3E37-41F7-90B6-E795DDC6E00C}"/>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3E1FEB6B-C35F-4D71-AEC7-AD56E0DE91AD}"/>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5" name="Text Placeholder 4"/>
          <p:cNvSpPr>
            <a:spLocks noGrp="1"/>
          </p:cNvSpPr>
          <p:nvPr>
            <p:ph type="body" sz="quarter" idx="21"/>
          </p:nvPr>
        </p:nvSpPr>
        <p:spPr/>
        <p:txBody>
          <a:bodyPr/>
          <a:lstStyle/>
          <a:p>
            <a:pPr lvl="1"/>
            <a:r>
              <a:rPr lang="en-US" dirty="0"/>
              <a:t>Inspections</a:t>
            </a:r>
          </a:p>
        </p:txBody>
      </p:sp>
      <p:grpSp>
        <p:nvGrpSpPr>
          <p:cNvPr id="118" name="Group 117" descr="Icon of chart with a rising arrow">
            <a:extLst>
              <a:ext uri="{FF2B5EF4-FFF2-40B4-BE49-F238E27FC236}">
                <a16:creationId xmlns:a16="http://schemas.microsoft.com/office/drawing/2014/main" id="{C3F912EB-E373-40EC-9BD2-EB12F29BE283}"/>
              </a:ext>
            </a:extLst>
          </p:cNvPr>
          <p:cNvGrpSpPr/>
          <p:nvPr/>
        </p:nvGrpSpPr>
        <p:grpSpPr>
          <a:xfrm>
            <a:off x="418643" y="5026816"/>
            <a:ext cx="571957" cy="572038"/>
            <a:chOff x="418643" y="2314535"/>
            <a:chExt cx="717140" cy="717242"/>
          </a:xfrm>
        </p:grpSpPr>
        <p:grpSp>
          <p:nvGrpSpPr>
            <p:cNvPr id="119" name="Group 118">
              <a:extLst>
                <a:ext uri="{FF2B5EF4-FFF2-40B4-BE49-F238E27FC236}">
                  <a16:creationId xmlns:a16="http://schemas.microsoft.com/office/drawing/2014/main" id="{179FD521-984B-428D-B5C8-6EE992A50C51}"/>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3" name="Freeform 5">
                <a:extLst>
                  <a:ext uri="{FF2B5EF4-FFF2-40B4-BE49-F238E27FC236}">
                    <a16:creationId xmlns:a16="http://schemas.microsoft.com/office/drawing/2014/main" id="{0EDCA789-C381-474A-9453-044DBCD238B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4" name="Freeform 6">
                <a:extLst>
                  <a:ext uri="{FF2B5EF4-FFF2-40B4-BE49-F238E27FC236}">
                    <a16:creationId xmlns:a16="http://schemas.microsoft.com/office/drawing/2014/main" id="{CA1C8A57-CEAA-43E3-883F-5D4DCA2430E7}"/>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20" name="Group 119" descr="Icon of chart with a rising arrow">
              <a:extLst>
                <a:ext uri="{FF2B5EF4-FFF2-40B4-BE49-F238E27FC236}">
                  <a16:creationId xmlns:a16="http://schemas.microsoft.com/office/drawing/2014/main" id="{472B28FC-7D99-4A75-BF46-FC23A891FA6D}"/>
                </a:ext>
              </a:extLst>
            </p:cNvPr>
            <p:cNvGrpSpPr>
              <a:grpSpLocks noChangeAspect="1"/>
            </p:cNvGrpSpPr>
            <p:nvPr/>
          </p:nvGrpSpPr>
          <p:grpSpPr>
            <a:xfrm>
              <a:off x="603248" y="2499191"/>
              <a:ext cx="347930" cy="347930"/>
              <a:chOff x="3842467" y="3185112"/>
              <a:chExt cx="328830" cy="328830"/>
            </a:xfrm>
          </p:grpSpPr>
          <p:sp>
            <p:nvSpPr>
              <p:cNvPr id="121" name="Freeform 10">
                <a:extLst>
                  <a:ext uri="{FF2B5EF4-FFF2-40B4-BE49-F238E27FC236}">
                    <a16:creationId xmlns:a16="http://schemas.microsoft.com/office/drawing/2014/main" id="{D79E36AB-D941-436C-8E20-EF3AC810D6FF}"/>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 name="Freeform 11">
                <a:extLst>
                  <a:ext uri="{FF2B5EF4-FFF2-40B4-BE49-F238E27FC236}">
                    <a16:creationId xmlns:a16="http://schemas.microsoft.com/office/drawing/2014/main" id="{7A4DB4EF-0823-432F-B198-395E07C6750F}"/>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Employee ideas</a:t>
            </a:r>
          </a:p>
        </p:txBody>
      </p:sp>
    </p:spTree>
    <p:extLst>
      <p:ext uri="{BB962C8B-B14F-4D97-AF65-F5344CB8AC3E}">
        <p14:creationId xmlns:p14="http://schemas.microsoft.com/office/powerpoint/2010/main" val="21953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DEC03F1CA19C43BE1B21409F01EAAB" ma:contentTypeVersion="6" ma:contentTypeDescription="Create a new document." ma:contentTypeScope="" ma:versionID="552ec35d9f8649fa087dca7cd233d3af">
  <xsd:schema xmlns:xsd="http://www.w3.org/2001/XMLSchema" xmlns:xs="http://www.w3.org/2001/XMLSchema" xmlns:p="http://schemas.microsoft.com/office/2006/metadata/properties" xmlns:ns2="bfa42b53-6da1-4d15-9850-173b2f8d2c85" targetNamespace="http://schemas.microsoft.com/office/2006/metadata/properties" ma:root="true" ma:fieldsID="4e95d44f684b4a70b8b51b9adee65e6d" ns2:_="">
    <xsd:import namespace="bfa42b53-6da1-4d15-9850-173b2f8d2c8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42b53-6da1-4d15-9850-173b2f8d2c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5AD04A-5BB8-4078-9ADC-69138BC7A86B}">
  <ds:schemaRefs>
    <ds:schemaRef ds:uri="http://schemas.microsoft.com/office/2006/metadata/properties"/>
    <ds:schemaRef ds:uri="http://schemas.microsoft.com/office/infopath/2007/PartnerControls"/>
    <ds:schemaRef ds:uri="http://schemas.microsoft.com/sharepoint/v3"/>
    <ds:schemaRef ds:uri="7e96d60b-db1d-44a2-8be4-a128982f8e65"/>
    <ds:schemaRef ds:uri="230e9df3-be65-4c73-a93b-d1236ebd677e"/>
  </ds:schemaRefs>
</ds:datastoreItem>
</file>

<file path=customXml/itemProps2.xml><?xml version="1.0" encoding="utf-8"?>
<ds:datastoreItem xmlns:ds="http://schemas.openxmlformats.org/officeDocument/2006/customXml" ds:itemID="{8FF17107-F4E0-44DA-91B4-9D4A427D8B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a42b53-6da1-4d15-9850-173b2f8d2c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0258B-870F-4358-BBF9-C53132F108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6992</Words>
  <Application>Microsoft Office PowerPoint</Application>
  <PresentationFormat>Widescreen</PresentationFormat>
  <Paragraphs>673</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Consolas</vt:lpstr>
      <vt:lpstr>Segoe UI</vt:lpstr>
      <vt:lpstr>Segoe UI Light</vt:lpstr>
      <vt:lpstr>Segoe UI Semibold</vt:lpstr>
      <vt:lpstr>Wingdings</vt:lpstr>
      <vt:lpstr>Dynamics 365 Template</vt:lpstr>
      <vt:lpstr>PL-600  Power Virtual Agents Architecture</vt:lpstr>
      <vt:lpstr>Agenda</vt:lpstr>
      <vt:lpstr>Introduction to Power Virtual Agents</vt:lpstr>
      <vt:lpstr>What are chatbots and where are they used?</vt:lpstr>
      <vt:lpstr>Characteristics of chatbots</vt:lpstr>
      <vt:lpstr>Issues building chatbots</vt:lpstr>
      <vt:lpstr>Power Virtual Agents</vt:lpstr>
      <vt:lpstr>Use cases for chatbots</vt:lpstr>
      <vt:lpstr>Use cases for chatbots</vt:lpstr>
      <vt:lpstr>What are the solution architect’s role?</vt:lpstr>
      <vt:lpstr>Role of the solution architect</vt:lpstr>
      <vt:lpstr>Responsible AI</vt:lpstr>
      <vt:lpstr>Options for chatbots</vt:lpstr>
      <vt:lpstr>Chatbot options</vt:lpstr>
      <vt:lpstr>Azure Bot Framework</vt:lpstr>
      <vt:lpstr>Azure Bot Composer</vt:lpstr>
      <vt:lpstr>QnA Maker</vt:lpstr>
      <vt:lpstr>Power Virtual Agents</vt:lpstr>
      <vt:lpstr>Concepts</vt:lpstr>
      <vt:lpstr>Topics</vt:lpstr>
      <vt:lpstr>Entities</vt:lpstr>
      <vt:lpstr>Channels</vt:lpstr>
      <vt:lpstr>Best practice</vt:lpstr>
      <vt:lpstr>Planning</vt:lpstr>
      <vt:lpstr>Escalations</vt:lpstr>
      <vt:lpstr>Variables</vt:lpstr>
      <vt:lpstr>Authentication</vt:lpstr>
      <vt:lpstr>Sessions</vt:lpstr>
      <vt:lpstr>Considerations when deploying Power Virtual Agents</vt:lpstr>
      <vt:lpstr>Integrating Power Virtual Agents</vt:lpstr>
      <vt:lpstr>Integration options</vt:lpstr>
      <vt:lpstr>Power Virtual Agents in Microsoft Teams</vt:lpstr>
      <vt:lpstr>Power Virtual Agents</vt:lpstr>
      <vt:lpstr>Limitations</vt:lpstr>
      <vt:lpstr>Group exercise</vt:lpstr>
      <vt:lpstr>Scenario 1 Answer</vt:lpstr>
      <vt:lpstr>Scenario 2 Answer</vt:lpstr>
      <vt:lpstr>Summary</vt:lpstr>
      <vt:lpstr>Closing slide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2020-10-27T15:29:07Z</dcterms:created>
  <dcterms:modified xsi:type="dcterms:W3CDTF">2021-06-22T19:42:20Z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0x01010033DEC03F1CA19C43BE1B21409F01EAAB</vt:lpwstr>
  </property>
</Properties>
</file>